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4"/>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352" r:id="rId24"/>
    <p:sldId id="353" r:id="rId25"/>
    <p:sldId id="354" r:id="rId26"/>
    <p:sldId id="282" r:id="rId27"/>
    <p:sldId id="283" r:id="rId28"/>
    <p:sldId id="355" r:id="rId29"/>
    <p:sldId id="287" r:id="rId30"/>
    <p:sldId id="288" r:id="rId31"/>
    <p:sldId id="289" r:id="rId32"/>
    <p:sldId id="290" r:id="rId33"/>
    <p:sldId id="291" r:id="rId34"/>
    <p:sldId id="294" r:id="rId35"/>
    <p:sldId id="296" r:id="rId36"/>
    <p:sldId id="298" r:id="rId37"/>
    <p:sldId id="302" r:id="rId38"/>
    <p:sldId id="303" r:id="rId39"/>
    <p:sldId id="304" r:id="rId40"/>
    <p:sldId id="309" r:id="rId41"/>
    <p:sldId id="310" r:id="rId42"/>
    <p:sldId id="356" r:id="rId43"/>
    <p:sldId id="314" r:id="rId44"/>
    <p:sldId id="357" r:id="rId45"/>
    <p:sldId id="359" r:id="rId46"/>
    <p:sldId id="358" r:id="rId47"/>
    <p:sldId id="365" r:id="rId48"/>
    <p:sldId id="330" r:id="rId49"/>
    <p:sldId id="331" r:id="rId50"/>
    <p:sldId id="332" r:id="rId51"/>
    <p:sldId id="360" r:id="rId52"/>
    <p:sldId id="366" r:id="rId53"/>
    <p:sldId id="336" r:id="rId54"/>
    <p:sldId id="337" r:id="rId55"/>
    <p:sldId id="338" r:id="rId56"/>
    <p:sldId id="361" r:id="rId57"/>
    <p:sldId id="362" r:id="rId58"/>
    <p:sldId id="363" r:id="rId59"/>
    <p:sldId id="364" r:id="rId60"/>
    <p:sldId id="347" r:id="rId61"/>
    <p:sldId id="348" r:id="rId62"/>
    <p:sldId id="350" r:id="rId63"/>
  </p:sldIdLst>
  <p:sldSz cx="10058400" cy="10058400"/>
  <p:notesSz cx="10058400" cy="10058400"/>
  <p:defaultTextStyle>
    <a:defPPr>
      <a:defRPr lang="en-US"/>
    </a:defPPr>
    <a:lvl1pPr marL="0" algn="l" defTabSz="914321" rtl="0" eaLnBrk="1" latinLnBrk="0" hangingPunct="1">
      <a:defRPr sz="1800" kern="1200">
        <a:solidFill>
          <a:schemeClr val="tx1"/>
        </a:solidFill>
        <a:latin typeface="+mn-lt"/>
        <a:ea typeface="+mn-ea"/>
        <a:cs typeface="+mn-cs"/>
      </a:defRPr>
    </a:lvl1pPr>
    <a:lvl2pPr marL="457160"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0" algn="l" defTabSz="914321" rtl="0" eaLnBrk="1" latinLnBrk="0" hangingPunct="1">
      <a:defRPr sz="1800" kern="1200">
        <a:solidFill>
          <a:schemeClr val="tx1"/>
        </a:solidFill>
        <a:latin typeface="+mn-lt"/>
        <a:ea typeface="+mn-ea"/>
        <a:cs typeface="+mn-cs"/>
      </a:defRPr>
    </a:lvl4pPr>
    <a:lvl5pPr marL="1828640" algn="l" defTabSz="914321" rtl="0" eaLnBrk="1" latinLnBrk="0" hangingPunct="1">
      <a:defRPr sz="1800" kern="1200">
        <a:solidFill>
          <a:schemeClr val="tx1"/>
        </a:solidFill>
        <a:latin typeface="+mn-lt"/>
        <a:ea typeface="+mn-ea"/>
        <a:cs typeface="+mn-cs"/>
      </a:defRPr>
    </a:lvl5pPr>
    <a:lvl6pPr marL="2285801" algn="l" defTabSz="914321" rtl="0" eaLnBrk="1" latinLnBrk="0" hangingPunct="1">
      <a:defRPr sz="1800" kern="1200">
        <a:solidFill>
          <a:schemeClr val="tx1"/>
        </a:solidFill>
        <a:latin typeface="+mn-lt"/>
        <a:ea typeface="+mn-ea"/>
        <a:cs typeface="+mn-cs"/>
      </a:defRPr>
    </a:lvl6pPr>
    <a:lvl7pPr marL="2742960" algn="l" defTabSz="914321" rtl="0" eaLnBrk="1" latinLnBrk="0" hangingPunct="1">
      <a:defRPr sz="1800" kern="1200">
        <a:solidFill>
          <a:schemeClr val="tx1"/>
        </a:solidFill>
        <a:latin typeface="+mn-lt"/>
        <a:ea typeface="+mn-ea"/>
        <a:cs typeface="+mn-cs"/>
      </a:defRPr>
    </a:lvl7pPr>
    <a:lvl8pPr marL="3200120" algn="l" defTabSz="914321" rtl="0" eaLnBrk="1" latinLnBrk="0" hangingPunct="1">
      <a:defRPr sz="1800" kern="1200">
        <a:solidFill>
          <a:schemeClr val="tx1"/>
        </a:solidFill>
        <a:latin typeface="+mn-lt"/>
        <a:ea typeface="+mn-ea"/>
        <a:cs typeface="+mn-cs"/>
      </a:defRPr>
    </a:lvl8pPr>
    <a:lvl9pPr marL="3657281" algn="l" defTabSz="91432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AC"/>
    <a:srgbClr val="004AAC"/>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p:cViewPr varScale="1">
        <p:scale>
          <a:sx n="53" d="100"/>
          <a:sy n="53" d="100"/>
        </p:scale>
        <p:origin x="2165" y="12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504825"/>
          </a:xfrm>
          <a:prstGeom prst="rect">
            <a:avLst/>
          </a:prstGeom>
        </p:spPr>
        <p:txBody>
          <a:bodyPr vert="horz" lIns="91440" tIns="45720" rIns="91440" bIns="45720" rtlCol="0"/>
          <a:lstStyle>
            <a:lvl1pPr algn="r">
              <a:defRPr sz="1200"/>
            </a:lvl1pPr>
          </a:lstStyle>
          <a:p>
            <a:fld id="{55DC2651-7C2D-5243-ACD1-2F16194C630A}" type="datetimeFigureOut">
              <a:rPr lang="en-US" smtClean="0"/>
              <a:t>1/9/2024</a:t>
            </a:fld>
            <a:endParaRPr lang="en-US"/>
          </a:p>
        </p:txBody>
      </p:sp>
      <p:sp>
        <p:nvSpPr>
          <p:cNvPr id="4" name="Slide Image Placeholder 3"/>
          <p:cNvSpPr>
            <a:spLocks noGrp="1" noRot="1" noChangeAspect="1"/>
          </p:cNvSpPr>
          <p:nvPr>
            <p:ph type="sldImg" idx="2"/>
          </p:nvPr>
        </p:nvSpPr>
        <p:spPr>
          <a:xfrm>
            <a:off x="3332163" y="1257300"/>
            <a:ext cx="33940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4840288"/>
            <a:ext cx="80454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43592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9553575"/>
            <a:ext cx="4359275" cy="504825"/>
          </a:xfrm>
          <a:prstGeom prst="rect">
            <a:avLst/>
          </a:prstGeom>
        </p:spPr>
        <p:txBody>
          <a:bodyPr vert="horz" lIns="91440" tIns="45720" rIns="91440" bIns="45720" rtlCol="0" anchor="b"/>
          <a:lstStyle>
            <a:lvl1pPr algn="r">
              <a:defRPr sz="1200"/>
            </a:lvl1pPr>
          </a:lstStyle>
          <a:p>
            <a:fld id="{4DFF3914-20AE-864C-B12E-72072EF72262}" type="slidenum">
              <a:rPr lang="en-US" smtClean="0"/>
              <a:t>‹#›</a:t>
            </a:fld>
            <a:endParaRPr lang="en-US"/>
          </a:p>
        </p:txBody>
      </p:sp>
    </p:spTree>
    <p:extLst>
      <p:ext uri="{BB962C8B-B14F-4D97-AF65-F5344CB8AC3E}">
        <p14:creationId xmlns:p14="http://schemas.microsoft.com/office/powerpoint/2010/main" val="877649832"/>
      </p:ext>
    </p:extLst>
  </p:cSld>
  <p:clrMap bg1="lt1" tx1="dk1" bg2="lt2" tx2="dk2" accent1="accent1" accent2="accent2" accent3="accent3" accent4="accent4" accent5="accent5" accent6="accent6" hlink="hlink" folHlink="folHlink"/>
  <p:notesStyle>
    <a:lvl1pPr marL="0" algn="l" defTabSz="914321" rtl="0" eaLnBrk="1" latinLnBrk="0" hangingPunct="1">
      <a:defRPr sz="1200" kern="1200">
        <a:solidFill>
          <a:schemeClr val="tx1"/>
        </a:solidFill>
        <a:latin typeface="+mn-lt"/>
        <a:ea typeface="+mn-ea"/>
        <a:cs typeface="+mn-cs"/>
      </a:defRPr>
    </a:lvl1pPr>
    <a:lvl2pPr marL="457160" algn="l" defTabSz="914321" rtl="0" eaLnBrk="1" latinLnBrk="0" hangingPunct="1">
      <a:defRPr sz="1200" kern="1200">
        <a:solidFill>
          <a:schemeClr val="tx1"/>
        </a:solidFill>
        <a:latin typeface="+mn-lt"/>
        <a:ea typeface="+mn-ea"/>
        <a:cs typeface="+mn-cs"/>
      </a:defRPr>
    </a:lvl2pPr>
    <a:lvl3pPr marL="914321" algn="l" defTabSz="914321" rtl="0" eaLnBrk="1" latinLnBrk="0" hangingPunct="1">
      <a:defRPr sz="1200" kern="1200">
        <a:solidFill>
          <a:schemeClr val="tx1"/>
        </a:solidFill>
        <a:latin typeface="+mn-lt"/>
        <a:ea typeface="+mn-ea"/>
        <a:cs typeface="+mn-cs"/>
      </a:defRPr>
    </a:lvl3pPr>
    <a:lvl4pPr marL="1371480" algn="l" defTabSz="914321" rtl="0" eaLnBrk="1" latinLnBrk="0" hangingPunct="1">
      <a:defRPr sz="1200" kern="1200">
        <a:solidFill>
          <a:schemeClr val="tx1"/>
        </a:solidFill>
        <a:latin typeface="+mn-lt"/>
        <a:ea typeface="+mn-ea"/>
        <a:cs typeface="+mn-cs"/>
      </a:defRPr>
    </a:lvl4pPr>
    <a:lvl5pPr marL="1828640" algn="l" defTabSz="914321" rtl="0" eaLnBrk="1" latinLnBrk="0" hangingPunct="1">
      <a:defRPr sz="1200" kern="1200">
        <a:solidFill>
          <a:schemeClr val="tx1"/>
        </a:solidFill>
        <a:latin typeface="+mn-lt"/>
        <a:ea typeface="+mn-ea"/>
        <a:cs typeface="+mn-cs"/>
      </a:defRPr>
    </a:lvl5pPr>
    <a:lvl6pPr marL="2285801" algn="l" defTabSz="914321" rtl="0" eaLnBrk="1" latinLnBrk="0" hangingPunct="1">
      <a:defRPr sz="1200" kern="1200">
        <a:solidFill>
          <a:schemeClr val="tx1"/>
        </a:solidFill>
        <a:latin typeface="+mn-lt"/>
        <a:ea typeface="+mn-ea"/>
        <a:cs typeface="+mn-cs"/>
      </a:defRPr>
    </a:lvl6pPr>
    <a:lvl7pPr marL="2742960" algn="l" defTabSz="914321" rtl="0" eaLnBrk="1" latinLnBrk="0" hangingPunct="1">
      <a:defRPr sz="1200" kern="1200">
        <a:solidFill>
          <a:schemeClr val="tx1"/>
        </a:solidFill>
        <a:latin typeface="+mn-lt"/>
        <a:ea typeface="+mn-ea"/>
        <a:cs typeface="+mn-cs"/>
      </a:defRPr>
    </a:lvl7pPr>
    <a:lvl8pPr marL="3200120" algn="l" defTabSz="914321" rtl="0" eaLnBrk="1" latinLnBrk="0" hangingPunct="1">
      <a:defRPr sz="1200" kern="1200">
        <a:solidFill>
          <a:schemeClr val="tx1"/>
        </a:solidFill>
        <a:latin typeface="+mn-lt"/>
        <a:ea typeface="+mn-ea"/>
        <a:cs typeface="+mn-cs"/>
      </a:defRPr>
    </a:lvl8pPr>
    <a:lvl9pPr marL="3657281" algn="l" defTabSz="91432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F3914-20AE-864C-B12E-72072EF72262}" type="slidenum">
              <a:rPr lang="en-US" smtClean="0"/>
              <a:t>1</a:t>
            </a:fld>
            <a:endParaRPr lang="en-US"/>
          </a:p>
        </p:txBody>
      </p:sp>
    </p:spTree>
    <p:extLst>
      <p:ext uri="{BB962C8B-B14F-4D97-AF65-F5344CB8AC3E}">
        <p14:creationId xmlns:p14="http://schemas.microsoft.com/office/powerpoint/2010/main" val="155292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F3914-20AE-864C-B12E-72072EF72262}" type="slidenum">
              <a:rPr lang="en-US" smtClean="0"/>
              <a:t>30</a:t>
            </a:fld>
            <a:endParaRPr lang="en-US"/>
          </a:p>
        </p:txBody>
      </p:sp>
    </p:spTree>
    <p:extLst>
      <p:ext uri="{BB962C8B-B14F-4D97-AF65-F5344CB8AC3E}">
        <p14:creationId xmlns:p14="http://schemas.microsoft.com/office/powerpoint/2010/main" val="2011433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824678" y="3245446"/>
            <a:ext cx="1333500" cy="452756"/>
          </a:xfrm>
          <a:custGeom>
            <a:avLst/>
            <a:gdLst/>
            <a:ahLst/>
            <a:cxnLst/>
            <a:rect l="l" t="t" r="r" b="b"/>
            <a:pathLst>
              <a:path w="1333500" h="452754">
                <a:moveTo>
                  <a:pt x="1333500" y="0"/>
                </a:moveTo>
                <a:lnTo>
                  <a:pt x="1305140" y="0"/>
                </a:lnTo>
                <a:lnTo>
                  <a:pt x="1305140" y="28359"/>
                </a:lnTo>
                <a:lnTo>
                  <a:pt x="1305140" y="423900"/>
                </a:lnTo>
                <a:lnTo>
                  <a:pt x="29210" y="423900"/>
                </a:lnTo>
                <a:lnTo>
                  <a:pt x="29210" y="28359"/>
                </a:lnTo>
                <a:lnTo>
                  <a:pt x="1305140" y="28359"/>
                </a:lnTo>
                <a:lnTo>
                  <a:pt x="1305140" y="0"/>
                </a:lnTo>
                <a:lnTo>
                  <a:pt x="29210" y="0"/>
                </a:lnTo>
                <a:lnTo>
                  <a:pt x="0" y="0"/>
                </a:lnTo>
                <a:lnTo>
                  <a:pt x="0" y="452589"/>
                </a:lnTo>
                <a:lnTo>
                  <a:pt x="29108" y="452589"/>
                </a:lnTo>
                <a:lnTo>
                  <a:pt x="1333500" y="452589"/>
                </a:lnTo>
                <a:lnTo>
                  <a:pt x="1333500" y="423900"/>
                </a:lnTo>
                <a:lnTo>
                  <a:pt x="1333500" y="28359"/>
                </a:lnTo>
                <a:lnTo>
                  <a:pt x="1333500" y="0"/>
                </a:lnTo>
                <a:close/>
              </a:path>
            </a:pathLst>
          </a:custGeom>
          <a:solidFill>
            <a:srgbClr val="5E5D61"/>
          </a:solidFill>
        </p:spPr>
        <p:txBody>
          <a:bodyPr wrap="square" lIns="0" tIns="0" rIns="0" bIns="0" rtlCol="0"/>
          <a:lstStyle/>
          <a:p>
            <a:endParaRPr sz="1154"/>
          </a:p>
        </p:txBody>
      </p:sp>
      <p:sp>
        <p:nvSpPr>
          <p:cNvPr id="17" name="bg object 17"/>
          <p:cNvSpPr/>
          <p:nvPr/>
        </p:nvSpPr>
        <p:spPr>
          <a:xfrm>
            <a:off x="4362373" y="3245446"/>
            <a:ext cx="1333500" cy="452756"/>
          </a:xfrm>
          <a:custGeom>
            <a:avLst/>
            <a:gdLst/>
            <a:ahLst/>
            <a:cxnLst/>
            <a:rect l="l" t="t" r="r" b="b"/>
            <a:pathLst>
              <a:path w="1333500" h="452754">
                <a:moveTo>
                  <a:pt x="1333500" y="0"/>
                </a:moveTo>
                <a:lnTo>
                  <a:pt x="1305128" y="0"/>
                </a:lnTo>
                <a:lnTo>
                  <a:pt x="1305128" y="28359"/>
                </a:lnTo>
                <a:lnTo>
                  <a:pt x="1305128" y="423900"/>
                </a:lnTo>
                <a:lnTo>
                  <a:pt x="29210" y="423900"/>
                </a:lnTo>
                <a:lnTo>
                  <a:pt x="29210" y="28359"/>
                </a:lnTo>
                <a:lnTo>
                  <a:pt x="1305128" y="28359"/>
                </a:lnTo>
                <a:lnTo>
                  <a:pt x="1305128" y="0"/>
                </a:lnTo>
                <a:lnTo>
                  <a:pt x="29210" y="0"/>
                </a:lnTo>
                <a:lnTo>
                  <a:pt x="0" y="0"/>
                </a:lnTo>
                <a:lnTo>
                  <a:pt x="0" y="452589"/>
                </a:lnTo>
                <a:lnTo>
                  <a:pt x="29108" y="452589"/>
                </a:lnTo>
                <a:lnTo>
                  <a:pt x="1333500" y="452589"/>
                </a:lnTo>
                <a:lnTo>
                  <a:pt x="1333500" y="423900"/>
                </a:lnTo>
                <a:lnTo>
                  <a:pt x="1333500" y="28359"/>
                </a:lnTo>
                <a:lnTo>
                  <a:pt x="1333500" y="0"/>
                </a:lnTo>
                <a:close/>
              </a:path>
            </a:pathLst>
          </a:custGeom>
          <a:solidFill>
            <a:srgbClr val="5E5D61"/>
          </a:solidFill>
        </p:spPr>
        <p:txBody>
          <a:bodyPr wrap="square" lIns="0" tIns="0" rIns="0" bIns="0" rtlCol="0"/>
          <a:lstStyle/>
          <a:p>
            <a:endParaRPr sz="1154"/>
          </a:p>
        </p:txBody>
      </p:sp>
      <p:sp>
        <p:nvSpPr>
          <p:cNvPr id="18" name="bg object 18"/>
          <p:cNvSpPr/>
          <p:nvPr/>
        </p:nvSpPr>
        <p:spPr>
          <a:xfrm>
            <a:off x="2900057" y="3245446"/>
            <a:ext cx="1333500" cy="452756"/>
          </a:xfrm>
          <a:custGeom>
            <a:avLst/>
            <a:gdLst/>
            <a:ahLst/>
            <a:cxnLst/>
            <a:rect l="l" t="t" r="r" b="b"/>
            <a:pathLst>
              <a:path w="1333500" h="452754">
                <a:moveTo>
                  <a:pt x="1333500" y="0"/>
                </a:moveTo>
                <a:lnTo>
                  <a:pt x="1305140" y="0"/>
                </a:lnTo>
                <a:lnTo>
                  <a:pt x="1305140" y="28359"/>
                </a:lnTo>
                <a:lnTo>
                  <a:pt x="1305140" y="423900"/>
                </a:lnTo>
                <a:lnTo>
                  <a:pt x="29210" y="423900"/>
                </a:lnTo>
                <a:lnTo>
                  <a:pt x="29210" y="28359"/>
                </a:lnTo>
                <a:lnTo>
                  <a:pt x="1305140" y="28359"/>
                </a:lnTo>
                <a:lnTo>
                  <a:pt x="1305140" y="0"/>
                </a:lnTo>
                <a:lnTo>
                  <a:pt x="29210" y="0"/>
                </a:lnTo>
                <a:lnTo>
                  <a:pt x="0" y="0"/>
                </a:lnTo>
                <a:lnTo>
                  <a:pt x="0" y="452589"/>
                </a:lnTo>
                <a:lnTo>
                  <a:pt x="29121" y="452589"/>
                </a:lnTo>
                <a:lnTo>
                  <a:pt x="1333500" y="452589"/>
                </a:lnTo>
                <a:lnTo>
                  <a:pt x="1333500" y="423900"/>
                </a:lnTo>
                <a:lnTo>
                  <a:pt x="1333500" y="28359"/>
                </a:lnTo>
                <a:lnTo>
                  <a:pt x="1333500" y="0"/>
                </a:lnTo>
                <a:close/>
              </a:path>
            </a:pathLst>
          </a:custGeom>
          <a:solidFill>
            <a:srgbClr val="5E5D61"/>
          </a:solidFill>
        </p:spPr>
        <p:txBody>
          <a:bodyPr wrap="square" lIns="0" tIns="0" rIns="0" bIns="0" rtlCol="0"/>
          <a:lstStyle/>
          <a:p>
            <a:endParaRPr sz="1154"/>
          </a:p>
        </p:txBody>
      </p:sp>
      <p:sp>
        <p:nvSpPr>
          <p:cNvPr id="19" name="bg object 19"/>
          <p:cNvSpPr/>
          <p:nvPr/>
        </p:nvSpPr>
        <p:spPr>
          <a:xfrm>
            <a:off x="5029199" y="2865757"/>
            <a:ext cx="0" cy="381634"/>
          </a:xfrm>
          <a:custGeom>
            <a:avLst/>
            <a:gdLst/>
            <a:ahLst/>
            <a:cxnLst/>
            <a:rect l="l" t="t" r="r" b="b"/>
            <a:pathLst>
              <a:path h="381635">
                <a:moveTo>
                  <a:pt x="0" y="0"/>
                </a:moveTo>
                <a:lnTo>
                  <a:pt x="0" y="381022"/>
                </a:lnTo>
              </a:path>
            </a:pathLst>
          </a:custGeom>
          <a:ln w="47624">
            <a:solidFill>
              <a:srgbClr val="000000"/>
            </a:solidFill>
          </a:ln>
        </p:spPr>
        <p:txBody>
          <a:bodyPr wrap="square" lIns="0" tIns="0" rIns="0" bIns="0" rtlCol="0"/>
          <a:lstStyle/>
          <a:p>
            <a:endParaRPr sz="1154"/>
          </a:p>
        </p:txBody>
      </p:sp>
      <p:sp>
        <p:nvSpPr>
          <p:cNvPr id="20" name="bg object 20"/>
          <p:cNvSpPr/>
          <p:nvPr/>
        </p:nvSpPr>
        <p:spPr>
          <a:xfrm>
            <a:off x="6515317" y="3055599"/>
            <a:ext cx="0" cy="191135"/>
          </a:xfrm>
          <a:custGeom>
            <a:avLst/>
            <a:gdLst/>
            <a:ahLst/>
            <a:cxnLst/>
            <a:rect l="l" t="t" r="r" b="b"/>
            <a:pathLst>
              <a:path h="191135">
                <a:moveTo>
                  <a:pt x="0" y="0"/>
                </a:moveTo>
                <a:lnTo>
                  <a:pt x="0" y="190585"/>
                </a:lnTo>
              </a:path>
            </a:pathLst>
          </a:custGeom>
          <a:ln w="47624">
            <a:solidFill>
              <a:srgbClr val="000000"/>
            </a:solidFill>
          </a:ln>
        </p:spPr>
        <p:txBody>
          <a:bodyPr wrap="square" lIns="0" tIns="0" rIns="0" bIns="0" rtlCol="0"/>
          <a:lstStyle/>
          <a:p>
            <a:endParaRPr sz="1154"/>
          </a:p>
        </p:txBody>
      </p:sp>
      <p:sp>
        <p:nvSpPr>
          <p:cNvPr id="21" name="bg object 21"/>
          <p:cNvSpPr/>
          <p:nvPr/>
        </p:nvSpPr>
        <p:spPr>
          <a:xfrm>
            <a:off x="3543080" y="3055599"/>
            <a:ext cx="0" cy="191135"/>
          </a:xfrm>
          <a:custGeom>
            <a:avLst/>
            <a:gdLst/>
            <a:ahLst/>
            <a:cxnLst/>
            <a:rect l="l" t="t" r="r" b="b"/>
            <a:pathLst>
              <a:path h="191135">
                <a:moveTo>
                  <a:pt x="0" y="0"/>
                </a:moveTo>
                <a:lnTo>
                  <a:pt x="0" y="190585"/>
                </a:lnTo>
              </a:path>
            </a:pathLst>
          </a:custGeom>
          <a:ln w="47624">
            <a:solidFill>
              <a:srgbClr val="000000"/>
            </a:solidFill>
          </a:ln>
        </p:spPr>
        <p:txBody>
          <a:bodyPr wrap="square" lIns="0" tIns="0" rIns="0" bIns="0" rtlCol="0"/>
          <a:lstStyle/>
          <a:p>
            <a:endParaRPr sz="1154"/>
          </a:p>
        </p:txBody>
      </p:sp>
      <p:sp>
        <p:nvSpPr>
          <p:cNvPr id="22" name="bg object 22"/>
          <p:cNvSpPr/>
          <p:nvPr/>
        </p:nvSpPr>
        <p:spPr>
          <a:xfrm>
            <a:off x="3519496" y="3055528"/>
            <a:ext cx="3020061" cy="0"/>
          </a:xfrm>
          <a:custGeom>
            <a:avLst/>
            <a:gdLst/>
            <a:ahLst/>
            <a:cxnLst/>
            <a:rect l="l" t="t" r="r" b="b"/>
            <a:pathLst>
              <a:path w="3020059">
                <a:moveTo>
                  <a:pt x="3019563" y="0"/>
                </a:moveTo>
                <a:lnTo>
                  <a:pt x="0" y="0"/>
                </a:lnTo>
              </a:path>
            </a:pathLst>
          </a:custGeom>
          <a:ln w="47624">
            <a:solidFill>
              <a:srgbClr val="000000"/>
            </a:solidFill>
          </a:ln>
        </p:spPr>
        <p:txBody>
          <a:bodyPr wrap="square" lIns="0" tIns="0" rIns="0" bIns="0" rtlCol="0"/>
          <a:lstStyle/>
          <a:p>
            <a:endParaRPr sz="1154"/>
          </a:p>
        </p:txBody>
      </p:sp>
      <p:sp>
        <p:nvSpPr>
          <p:cNvPr id="23" name="bg object 23"/>
          <p:cNvSpPr/>
          <p:nvPr/>
        </p:nvSpPr>
        <p:spPr>
          <a:xfrm>
            <a:off x="4529740" y="2493829"/>
            <a:ext cx="295275" cy="295275"/>
          </a:xfrm>
          <a:custGeom>
            <a:avLst/>
            <a:gdLst/>
            <a:ahLst/>
            <a:cxnLst/>
            <a:rect l="l" t="t" r="r" b="b"/>
            <a:pathLst>
              <a:path w="295275" h="295275">
                <a:moveTo>
                  <a:pt x="147637" y="295274"/>
                </a:moveTo>
                <a:lnTo>
                  <a:pt x="100884" y="287770"/>
                </a:lnTo>
                <a:lnTo>
                  <a:pt x="60345" y="266855"/>
                </a:lnTo>
                <a:lnTo>
                  <a:pt x="28419" y="234929"/>
                </a:lnTo>
                <a:lnTo>
                  <a:pt x="7504" y="194390"/>
                </a:lnTo>
                <a:lnTo>
                  <a:pt x="0" y="147637"/>
                </a:lnTo>
                <a:lnTo>
                  <a:pt x="7504" y="100884"/>
                </a:lnTo>
                <a:lnTo>
                  <a:pt x="28419" y="60345"/>
                </a:lnTo>
                <a:lnTo>
                  <a:pt x="60345" y="28419"/>
                </a:lnTo>
                <a:lnTo>
                  <a:pt x="100884" y="7504"/>
                </a:lnTo>
                <a:lnTo>
                  <a:pt x="147637" y="0"/>
                </a:lnTo>
                <a:lnTo>
                  <a:pt x="194390" y="7504"/>
                </a:lnTo>
                <a:lnTo>
                  <a:pt x="234929" y="28419"/>
                </a:lnTo>
                <a:lnTo>
                  <a:pt x="266855" y="60345"/>
                </a:lnTo>
                <a:lnTo>
                  <a:pt x="287770" y="100884"/>
                </a:lnTo>
                <a:lnTo>
                  <a:pt x="295274" y="147637"/>
                </a:lnTo>
                <a:lnTo>
                  <a:pt x="287770" y="194390"/>
                </a:lnTo>
                <a:lnTo>
                  <a:pt x="266855" y="234929"/>
                </a:lnTo>
                <a:lnTo>
                  <a:pt x="234929" y="266855"/>
                </a:lnTo>
                <a:lnTo>
                  <a:pt x="194390" y="287770"/>
                </a:lnTo>
                <a:lnTo>
                  <a:pt x="147637" y="295274"/>
                </a:lnTo>
                <a:close/>
              </a:path>
            </a:pathLst>
          </a:custGeom>
          <a:solidFill>
            <a:srgbClr val="494546"/>
          </a:solidFill>
        </p:spPr>
        <p:txBody>
          <a:bodyPr wrap="square" lIns="0" tIns="0" rIns="0" bIns="0" rtlCol="0"/>
          <a:lstStyle/>
          <a:p>
            <a:endParaRPr sz="1154"/>
          </a:p>
        </p:txBody>
      </p:sp>
      <p:pic>
        <p:nvPicPr>
          <p:cNvPr id="24" name="bg object 24"/>
          <p:cNvPicPr/>
          <p:nvPr/>
        </p:nvPicPr>
        <p:blipFill>
          <a:blip r:embed="rId2" cstate="print"/>
          <a:stretch>
            <a:fillRect/>
          </a:stretch>
        </p:blipFill>
        <p:spPr>
          <a:xfrm>
            <a:off x="4564946" y="2532441"/>
            <a:ext cx="225431" cy="212938"/>
          </a:xfrm>
          <a:prstGeom prst="rect">
            <a:avLst/>
          </a:prstGeom>
        </p:spPr>
      </p:pic>
      <p:sp>
        <p:nvSpPr>
          <p:cNvPr id="2" name="Holder 2"/>
          <p:cNvSpPr>
            <a:spLocks noGrp="1"/>
          </p:cNvSpPr>
          <p:nvPr>
            <p:ph type="ctrTitle"/>
          </p:nvPr>
        </p:nvSpPr>
        <p:spPr>
          <a:xfrm>
            <a:off x="1775626" y="1033736"/>
            <a:ext cx="4221150" cy="1028699"/>
          </a:xfrm>
          <a:prstGeom prst="rect">
            <a:avLst/>
          </a:prstGeom>
        </p:spPr>
        <p:txBody>
          <a:bodyPr wrap="square" lIns="0" tIns="0" rIns="0" bIns="0">
            <a:spAutoFit/>
          </a:bodyPr>
          <a:lstStyle>
            <a:lvl1pPr>
              <a:defRPr sz="6551" b="0" i="1">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165861" y="5632704"/>
            <a:ext cx="5440680" cy="73866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E52AD20-7AC9-2142-BBE7-4E176A7122D4}" type="datetime1">
              <a:rPr lang="en-ID" smtClean="0"/>
              <a:t>09/01/2024</a:t>
            </a:fld>
            <a:endParaRPr lang="en-US"/>
          </a:p>
        </p:txBody>
      </p:sp>
      <p:sp>
        <p:nvSpPr>
          <p:cNvPr id="6" name="Holder 6"/>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8"/>
            <a:ext cx="2089567" cy="538702"/>
          </a:xfrm>
        </p:spPr>
        <p:txBody>
          <a:bodyPr lIns="0" tIns="0" rIns="0" bIns="0"/>
          <a:lstStyle>
            <a:lvl1pPr>
              <a:defRPr sz="35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326493" y="2644577"/>
            <a:ext cx="5116195" cy="738809"/>
          </a:xfrm>
        </p:spPr>
        <p:txBody>
          <a:bodyPr lIns="0" tIns="0" rIns="0" bIns="0"/>
          <a:lstStyle>
            <a:lvl1pPr>
              <a:defRPr sz="4801"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5E71A07-B145-7B41-BA14-D4277C276708}" type="datetime1">
              <a:rPr lang="en-ID" smtClean="0"/>
              <a:t>09/01/2024</a:t>
            </a:fld>
            <a:endParaRPr lang="en-US"/>
          </a:p>
        </p:txBody>
      </p:sp>
      <p:sp>
        <p:nvSpPr>
          <p:cNvPr id="6" name="Holder 6"/>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8"/>
            <a:ext cx="2089567" cy="538702"/>
          </a:xfrm>
        </p:spPr>
        <p:txBody>
          <a:bodyPr lIns="0" tIns="0" rIns="0" bIns="0"/>
          <a:lstStyle>
            <a:lvl1pPr>
              <a:defRPr sz="350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388620" y="2313433"/>
            <a:ext cx="3380994" cy="73866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3"/>
            <a:ext cx="3380994" cy="73866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2BB9DB00-B387-2640-A5E4-ACEDD4554874}" type="datetime1">
              <a:rPr lang="en-ID" smtClean="0"/>
              <a:t>09/01/2024</a:t>
            </a:fld>
            <a:endParaRPr lang="en-US"/>
          </a:p>
        </p:txBody>
      </p:sp>
      <p:sp>
        <p:nvSpPr>
          <p:cNvPr id="7" name="Holder 7"/>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8"/>
            <a:ext cx="2089567" cy="538702"/>
          </a:xfrm>
        </p:spPr>
        <p:txBody>
          <a:bodyPr lIns="0" tIns="0" rIns="0" bIns="0"/>
          <a:lstStyle>
            <a:lvl1pPr>
              <a:defRPr sz="350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B8D79594-33AB-C94A-830B-38DBD6C3FB6E}" type="datetime1">
              <a:rPr lang="en-ID" smtClean="0"/>
              <a:t>09/01/2024</a:t>
            </a:fld>
            <a:endParaRPr lang="en-US"/>
          </a:p>
        </p:txBody>
      </p:sp>
      <p:sp>
        <p:nvSpPr>
          <p:cNvPr id="5" name="Holder 5"/>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4BB392D-9B6F-3C47-98DE-6CF84FAE3912}" type="datetime1">
              <a:rPr lang="en-ID" smtClean="0"/>
              <a:t>09/01/2024</a:t>
            </a:fld>
            <a:endParaRPr lang="en-US"/>
          </a:p>
        </p:txBody>
      </p:sp>
      <p:sp>
        <p:nvSpPr>
          <p:cNvPr id="4" name="Holder 4"/>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9"/>
            <a:ext cx="2089567" cy="538609"/>
          </a:xfrm>
          <a:prstGeom prst="rect">
            <a:avLst/>
          </a:prstGeom>
        </p:spPr>
        <p:txBody>
          <a:bodyPr wrap="square" lIns="0" tIns="0" rIns="0" bIns="0">
            <a:spAutoFit/>
          </a:bodyPr>
          <a:lstStyle>
            <a:lvl1pPr>
              <a:defRPr sz="35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326493" y="2644578"/>
            <a:ext cx="5116195" cy="738664"/>
          </a:xfrm>
          <a:prstGeom prst="rect">
            <a:avLst/>
          </a:prstGeom>
        </p:spPr>
        <p:txBody>
          <a:bodyPr wrap="square" lIns="0" tIns="0" rIns="0" bIns="0">
            <a:spAutoFit/>
          </a:bodyPr>
          <a:lstStyle>
            <a:lvl1pPr>
              <a:defRPr sz="4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4134559" y="9250765"/>
            <a:ext cx="1438911" cy="179536"/>
          </a:xfrm>
          <a:prstGeom prst="rect">
            <a:avLst/>
          </a:prstGeom>
        </p:spPr>
        <p:txBody>
          <a:bodyPr wrap="square" lIns="0" tIns="0" rIns="0" bIns="0">
            <a:spAutoFit/>
          </a:bodyPr>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5" name="Holder 5"/>
          <p:cNvSpPr>
            <a:spLocks noGrp="1"/>
          </p:cNvSpPr>
          <p:nvPr>
            <p:ph type="dt" sz="half" idx="6"/>
          </p:nvPr>
        </p:nvSpPr>
        <p:spPr>
          <a:xfrm>
            <a:off x="388621" y="9354312"/>
            <a:ext cx="1787651" cy="276999"/>
          </a:xfrm>
          <a:prstGeom prst="rect">
            <a:avLst/>
          </a:prstGeom>
        </p:spPr>
        <p:txBody>
          <a:bodyPr wrap="square" lIns="0" tIns="0" rIns="0" bIns="0">
            <a:spAutoFit/>
          </a:bodyPr>
          <a:lstStyle>
            <a:lvl1pPr algn="l">
              <a:defRPr>
                <a:solidFill>
                  <a:schemeClr val="tx1">
                    <a:tint val="75000"/>
                  </a:schemeClr>
                </a:solidFill>
              </a:defRPr>
            </a:lvl1pPr>
          </a:lstStyle>
          <a:p>
            <a:fld id="{C443F881-7E2B-6E47-8FBE-E7E74D7716C6}" type="datetime1">
              <a:rPr lang="en-ID" smtClean="0"/>
              <a:t>09/01/2024</a:t>
            </a:fld>
            <a:endParaRPr lang="en-US"/>
          </a:p>
        </p:txBody>
      </p:sp>
      <p:sp>
        <p:nvSpPr>
          <p:cNvPr id="6" name="Holder 6"/>
          <p:cNvSpPr>
            <a:spLocks noGrp="1"/>
          </p:cNvSpPr>
          <p:nvPr>
            <p:ph type="sldNum" sz="quarter" idx="7"/>
          </p:nvPr>
        </p:nvSpPr>
        <p:spPr>
          <a:xfrm>
            <a:off x="3740465" y="9250763"/>
            <a:ext cx="1288414" cy="179536"/>
          </a:xfrm>
          <a:prstGeom prst="rect">
            <a:avLst/>
          </a:prstGeom>
        </p:spPr>
        <p:txBody>
          <a:bodyPr wrap="square" lIns="0" tIns="0" rIns="0" bIns="0">
            <a:spAutoFit/>
          </a:bodyPr>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34">
        <a:defRPr>
          <a:latin typeface="+mn-lt"/>
          <a:ea typeface="+mn-ea"/>
          <a:cs typeface="+mn-cs"/>
        </a:defRPr>
      </a:lvl2pPr>
      <a:lvl3pPr marL="914468">
        <a:defRPr>
          <a:latin typeface="+mn-lt"/>
          <a:ea typeface="+mn-ea"/>
          <a:cs typeface="+mn-cs"/>
        </a:defRPr>
      </a:lvl3pPr>
      <a:lvl4pPr marL="1371702">
        <a:defRPr>
          <a:latin typeface="+mn-lt"/>
          <a:ea typeface="+mn-ea"/>
          <a:cs typeface="+mn-cs"/>
        </a:defRPr>
      </a:lvl4pPr>
      <a:lvl5pPr marL="1828934">
        <a:defRPr>
          <a:latin typeface="+mn-lt"/>
          <a:ea typeface="+mn-ea"/>
          <a:cs typeface="+mn-cs"/>
        </a:defRPr>
      </a:lvl5pPr>
      <a:lvl6pPr marL="2286168">
        <a:defRPr>
          <a:latin typeface="+mn-lt"/>
          <a:ea typeface="+mn-ea"/>
          <a:cs typeface="+mn-cs"/>
        </a:defRPr>
      </a:lvl6pPr>
      <a:lvl7pPr marL="2743402">
        <a:defRPr>
          <a:latin typeface="+mn-lt"/>
          <a:ea typeface="+mn-ea"/>
          <a:cs typeface="+mn-cs"/>
        </a:defRPr>
      </a:lvl7pPr>
      <a:lvl8pPr marL="3200636">
        <a:defRPr>
          <a:latin typeface="+mn-lt"/>
          <a:ea typeface="+mn-ea"/>
          <a:cs typeface="+mn-cs"/>
        </a:defRPr>
      </a:lvl8pPr>
      <a:lvl9pPr marL="3657870">
        <a:defRPr>
          <a:latin typeface="+mn-lt"/>
          <a:ea typeface="+mn-ea"/>
          <a:cs typeface="+mn-cs"/>
        </a:defRPr>
      </a:lvl9pPr>
    </p:bodyStyle>
    <p:otherStyle>
      <a:lvl1pPr marL="0">
        <a:defRPr>
          <a:latin typeface="+mn-lt"/>
          <a:ea typeface="+mn-ea"/>
          <a:cs typeface="+mn-cs"/>
        </a:defRPr>
      </a:lvl1pPr>
      <a:lvl2pPr marL="457234">
        <a:defRPr>
          <a:latin typeface="+mn-lt"/>
          <a:ea typeface="+mn-ea"/>
          <a:cs typeface="+mn-cs"/>
        </a:defRPr>
      </a:lvl2pPr>
      <a:lvl3pPr marL="914468">
        <a:defRPr>
          <a:latin typeface="+mn-lt"/>
          <a:ea typeface="+mn-ea"/>
          <a:cs typeface="+mn-cs"/>
        </a:defRPr>
      </a:lvl3pPr>
      <a:lvl4pPr marL="1371702">
        <a:defRPr>
          <a:latin typeface="+mn-lt"/>
          <a:ea typeface="+mn-ea"/>
          <a:cs typeface="+mn-cs"/>
        </a:defRPr>
      </a:lvl4pPr>
      <a:lvl5pPr marL="1828934">
        <a:defRPr>
          <a:latin typeface="+mn-lt"/>
          <a:ea typeface="+mn-ea"/>
          <a:cs typeface="+mn-cs"/>
        </a:defRPr>
      </a:lvl5pPr>
      <a:lvl6pPr marL="2286168">
        <a:defRPr>
          <a:latin typeface="+mn-lt"/>
          <a:ea typeface="+mn-ea"/>
          <a:cs typeface="+mn-cs"/>
        </a:defRPr>
      </a:lvl6pPr>
      <a:lvl7pPr marL="2743402">
        <a:defRPr>
          <a:latin typeface="+mn-lt"/>
          <a:ea typeface="+mn-ea"/>
          <a:cs typeface="+mn-cs"/>
        </a:defRPr>
      </a:lvl7pPr>
      <a:lvl8pPr marL="3200636">
        <a:defRPr>
          <a:latin typeface="+mn-lt"/>
          <a:ea typeface="+mn-ea"/>
          <a:cs typeface="+mn-cs"/>
        </a:defRPr>
      </a:lvl8pPr>
      <a:lvl9pPr marL="365787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11.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29.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50.png"/></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51.png"/></Relationships>
</file>

<file path=ppt/slides/_rels/slide5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rotWithShape="1">
          <a:blip r:embed="rId3" cstate="print"/>
          <a:srcRect b="12065"/>
          <a:stretch/>
        </p:blipFill>
        <p:spPr>
          <a:xfrm>
            <a:off x="1143000" y="2667000"/>
            <a:ext cx="8915400" cy="7391400"/>
          </a:xfrm>
          <a:prstGeom prst="rect">
            <a:avLst/>
          </a:prstGeom>
        </p:spPr>
      </p:pic>
      <p:grpSp>
        <p:nvGrpSpPr>
          <p:cNvPr id="2" name="Group 1">
            <a:extLst>
              <a:ext uri="{FF2B5EF4-FFF2-40B4-BE49-F238E27FC236}">
                <a16:creationId xmlns:a16="http://schemas.microsoft.com/office/drawing/2014/main" id="{154230EE-98B2-7C31-A4D4-81282F6B79D6}"/>
              </a:ext>
            </a:extLst>
          </p:cNvPr>
          <p:cNvGrpSpPr/>
          <p:nvPr/>
        </p:nvGrpSpPr>
        <p:grpSpPr>
          <a:xfrm>
            <a:off x="4220465" y="6766596"/>
            <a:ext cx="3090309" cy="2934490"/>
            <a:chOff x="3718423" y="6754619"/>
            <a:chExt cx="3090309" cy="2934490"/>
          </a:xfrm>
        </p:grpSpPr>
        <p:sp>
          <p:nvSpPr>
            <p:cNvPr id="4" name="object 4"/>
            <p:cNvSpPr/>
            <p:nvPr/>
          </p:nvSpPr>
          <p:spPr>
            <a:xfrm>
              <a:off x="3957978" y="9010934"/>
              <a:ext cx="2617942" cy="85873"/>
            </a:xfrm>
            <a:custGeom>
              <a:avLst/>
              <a:gdLst/>
              <a:ahLst/>
              <a:cxnLst/>
              <a:rect l="l" t="t" r="r" b="b"/>
              <a:pathLst>
                <a:path w="2628900" h="85725">
                  <a:moveTo>
                    <a:pt x="0" y="0"/>
                  </a:moveTo>
                  <a:lnTo>
                    <a:pt x="2628899" y="0"/>
                  </a:lnTo>
                  <a:lnTo>
                    <a:pt x="2628899" y="85724"/>
                  </a:lnTo>
                  <a:lnTo>
                    <a:pt x="0" y="85724"/>
                  </a:lnTo>
                  <a:lnTo>
                    <a:pt x="0" y="0"/>
                  </a:lnTo>
                  <a:close/>
                </a:path>
              </a:pathLst>
            </a:custGeom>
            <a:solidFill>
              <a:srgbClr val="000000"/>
            </a:solidFill>
          </p:spPr>
          <p:txBody>
            <a:bodyPr wrap="square" lIns="0" tIns="0" rIns="0" bIns="0" rtlCol="0"/>
            <a:lstStyle/>
            <a:p>
              <a:endParaRPr sz="1154"/>
            </a:p>
          </p:txBody>
        </p:sp>
        <p:sp>
          <p:nvSpPr>
            <p:cNvPr id="5" name="object 5"/>
            <p:cNvSpPr/>
            <p:nvPr/>
          </p:nvSpPr>
          <p:spPr>
            <a:xfrm>
              <a:off x="3718423" y="6754619"/>
              <a:ext cx="3090309" cy="2070489"/>
            </a:xfrm>
            <a:custGeom>
              <a:avLst/>
              <a:gdLst/>
              <a:ahLst/>
              <a:cxnLst/>
              <a:rect l="l" t="t" r="r" b="b"/>
              <a:pathLst>
                <a:path w="3103245" h="2066925">
                  <a:moveTo>
                    <a:pt x="2929426" y="2066825"/>
                  </a:moveTo>
                  <a:lnTo>
                    <a:pt x="173561" y="2066825"/>
                  </a:lnTo>
                  <a:lnTo>
                    <a:pt x="127422" y="2060630"/>
                  </a:lnTo>
                  <a:lnTo>
                    <a:pt x="85962" y="2043149"/>
                  </a:lnTo>
                  <a:lnTo>
                    <a:pt x="50835" y="2016034"/>
                  </a:lnTo>
                  <a:lnTo>
                    <a:pt x="23696" y="1980939"/>
                  </a:lnTo>
                  <a:lnTo>
                    <a:pt x="6199" y="1939516"/>
                  </a:lnTo>
                  <a:lnTo>
                    <a:pt x="0" y="1893418"/>
                  </a:lnTo>
                  <a:lnTo>
                    <a:pt x="0" y="173419"/>
                  </a:lnTo>
                  <a:lnTo>
                    <a:pt x="6199" y="127320"/>
                  </a:lnTo>
                  <a:lnTo>
                    <a:pt x="23696" y="85895"/>
                  </a:lnTo>
                  <a:lnTo>
                    <a:pt x="50835" y="50796"/>
                  </a:lnTo>
                  <a:lnTo>
                    <a:pt x="85962" y="23678"/>
                  </a:lnTo>
                  <a:lnTo>
                    <a:pt x="127422" y="6195"/>
                  </a:lnTo>
                  <a:lnTo>
                    <a:pt x="173561" y="0"/>
                  </a:lnTo>
                  <a:lnTo>
                    <a:pt x="2929426" y="0"/>
                  </a:lnTo>
                  <a:lnTo>
                    <a:pt x="2975565" y="6195"/>
                  </a:lnTo>
                  <a:lnTo>
                    <a:pt x="3017025" y="23678"/>
                  </a:lnTo>
                  <a:lnTo>
                    <a:pt x="3052152" y="50796"/>
                  </a:lnTo>
                  <a:lnTo>
                    <a:pt x="3079291" y="85895"/>
                  </a:lnTo>
                  <a:lnTo>
                    <a:pt x="3096788" y="127320"/>
                  </a:lnTo>
                  <a:lnTo>
                    <a:pt x="3102988" y="173419"/>
                  </a:lnTo>
                  <a:lnTo>
                    <a:pt x="3102988" y="1893418"/>
                  </a:lnTo>
                  <a:lnTo>
                    <a:pt x="3096788" y="1939516"/>
                  </a:lnTo>
                  <a:lnTo>
                    <a:pt x="3079291" y="1980939"/>
                  </a:lnTo>
                  <a:lnTo>
                    <a:pt x="3052152" y="2016034"/>
                  </a:lnTo>
                  <a:lnTo>
                    <a:pt x="3017025" y="2043149"/>
                  </a:lnTo>
                  <a:lnTo>
                    <a:pt x="2975565" y="2060630"/>
                  </a:lnTo>
                  <a:lnTo>
                    <a:pt x="2929426" y="2066825"/>
                  </a:lnTo>
                  <a:close/>
                </a:path>
              </a:pathLst>
            </a:custGeom>
            <a:solidFill>
              <a:srgbClr val="004AAC"/>
            </a:solidFill>
          </p:spPr>
          <p:txBody>
            <a:bodyPr wrap="square" lIns="0" tIns="0" rIns="0" bIns="0" rtlCol="0"/>
            <a:lstStyle/>
            <a:p>
              <a:endParaRPr sz="1154"/>
            </a:p>
          </p:txBody>
        </p:sp>
        <p:sp>
          <p:nvSpPr>
            <p:cNvPr id="6" name="object 6"/>
            <p:cNvSpPr/>
            <p:nvPr/>
          </p:nvSpPr>
          <p:spPr>
            <a:xfrm>
              <a:off x="3829654" y="6823172"/>
              <a:ext cx="2867721" cy="1880297"/>
            </a:xfrm>
            <a:custGeom>
              <a:avLst/>
              <a:gdLst/>
              <a:ahLst/>
              <a:cxnLst/>
              <a:rect l="l" t="t" r="r" b="b"/>
              <a:pathLst>
                <a:path w="2879725" h="1877059">
                  <a:moveTo>
                    <a:pt x="1054963" y="8966"/>
                  </a:moveTo>
                  <a:lnTo>
                    <a:pt x="975690" y="8966"/>
                  </a:lnTo>
                  <a:lnTo>
                    <a:pt x="975690" y="125755"/>
                  </a:lnTo>
                  <a:lnTo>
                    <a:pt x="861225" y="125755"/>
                  </a:lnTo>
                  <a:lnTo>
                    <a:pt x="861225" y="8966"/>
                  </a:lnTo>
                  <a:lnTo>
                    <a:pt x="781951" y="8966"/>
                  </a:lnTo>
                  <a:lnTo>
                    <a:pt x="781951" y="125755"/>
                  </a:lnTo>
                  <a:lnTo>
                    <a:pt x="781951" y="187960"/>
                  </a:lnTo>
                  <a:lnTo>
                    <a:pt x="781951" y="313639"/>
                  </a:lnTo>
                  <a:lnTo>
                    <a:pt x="861225" y="313639"/>
                  </a:lnTo>
                  <a:lnTo>
                    <a:pt x="861225" y="187960"/>
                  </a:lnTo>
                  <a:lnTo>
                    <a:pt x="975690" y="187960"/>
                  </a:lnTo>
                  <a:lnTo>
                    <a:pt x="975690" y="313639"/>
                  </a:lnTo>
                  <a:lnTo>
                    <a:pt x="1054963" y="313639"/>
                  </a:lnTo>
                  <a:lnTo>
                    <a:pt x="1054963" y="187960"/>
                  </a:lnTo>
                  <a:lnTo>
                    <a:pt x="1054963" y="125755"/>
                  </a:lnTo>
                  <a:lnTo>
                    <a:pt x="1054963" y="8966"/>
                  </a:lnTo>
                  <a:close/>
                </a:path>
                <a:path w="2879725" h="1877059">
                  <a:moveTo>
                    <a:pt x="1292364" y="8966"/>
                  </a:moveTo>
                  <a:lnTo>
                    <a:pt x="1118857" y="8966"/>
                  </a:lnTo>
                  <a:lnTo>
                    <a:pt x="1118857" y="74980"/>
                  </a:lnTo>
                  <a:lnTo>
                    <a:pt x="1118857" y="127025"/>
                  </a:lnTo>
                  <a:lnTo>
                    <a:pt x="1118857" y="193040"/>
                  </a:lnTo>
                  <a:lnTo>
                    <a:pt x="1118857" y="246354"/>
                  </a:lnTo>
                  <a:lnTo>
                    <a:pt x="1118857" y="313639"/>
                  </a:lnTo>
                  <a:lnTo>
                    <a:pt x="1292364" y="313639"/>
                  </a:lnTo>
                  <a:lnTo>
                    <a:pt x="1292364" y="246354"/>
                  </a:lnTo>
                  <a:lnTo>
                    <a:pt x="1198130" y="246354"/>
                  </a:lnTo>
                  <a:lnTo>
                    <a:pt x="1198130" y="193040"/>
                  </a:lnTo>
                  <a:lnTo>
                    <a:pt x="1287119" y="193040"/>
                  </a:lnTo>
                  <a:lnTo>
                    <a:pt x="1287119" y="127025"/>
                  </a:lnTo>
                  <a:lnTo>
                    <a:pt x="1198130" y="127025"/>
                  </a:lnTo>
                  <a:lnTo>
                    <a:pt x="1198130" y="74980"/>
                  </a:lnTo>
                  <a:lnTo>
                    <a:pt x="1292364" y="74980"/>
                  </a:lnTo>
                  <a:lnTo>
                    <a:pt x="1292364" y="8966"/>
                  </a:lnTo>
                  <a:close/>
                </a:path>
                <a:path w="2879725" h="1877059">
                  <a:moveTo>
                    <a:pt x="1523720" y="246354"/>
                  </a:moveTo>
                  <a:lnTo>
                    <a:pt x="1428661" y="246354"/>
                  </a:lnTo>
                  <a:lnTo>
                    <a:pt x="1428661" y="8966"/>
                  </a:lnTo>
                  <a:lnTo>
                    <a:pt x="1349387" y="8966"/>
                  </a:lnTo>
                  <a:lnTo>
                    <a:pt x="1349387" y="246354"/>
                  </a:lnTo>
                  <a:lnTo>
                    <a:pt x="1349387" y="313639"/>
                  </a:lnTo>
                  <a:lnTo>
                    <a:pt x="1523720" y="313639"/>
                  </a:lnTo>
                  <a:lnTo>
                    <a:pt x="1523720" y="246354"/>
                  </a:lnTo>
                  <a:close/>
                </a:path>
                <a:path w="2879725" h="1877059">
                  <a:moveTo>
                    <a:pt x="1738884" y="246354"/>
                  </a:moveTo>
                  <a:lnTo>
                    <a:pt x="1643837" y="246354"/>
                  </a:lnTo>
                  <a:lnTo>
                    <a:pt x="1643837" y="8966"/>
                  </a:lnTo>
                  <a:lnTo>
                    <a:pt x="1564563" y="8966"/>
                  </a:lnTo>
                  <a:lnTo>
                    <a:pt x="1564563" y="246354"/>
                  </a:lnTo>
                  <a:lnTo>
                    <a:pt x="1564563" y="313639"/>
                  </a:lnTo>
                  <a:lnTo>
                    <a:pt x="1738884" y="313639"/>
                  </a:lnTo>
                  <a:lnTo>
                    <a:pt x="1738884" y="246354"/>
                  </a:lnTo>
                  <a:close/>
                </a:path>
                <a:path w="2879725" h="1877059">
                  <a:moveTo>
                    <a:pt x="2097620" y="160832"/>
                  </a:moveTo>
                  <a:lnTo>
                    <a:pt x="2090572" y="112534"/>
                  </a:lnTo>
                  <a:lnTo>
                    <a:pt x="2074125" y="76771"/>
                  </a:lnTo>
                  <a:lnTo>
                    <a:pt x="2070074" y="70167"/>
                  </a:lnTo>
                  <a:lnTo>
                    <a:pt x="2038337" y="36156"/>
                  </a:lnTo>
                  <a:lnTo>
                    <a:pt x="2014715" y="20904"/>
                  </a:lnTo>
                  <a:lnTo>
                    <a:pt x="2014715" y="160832"/>
                  </a:lnTo>
                  <a:lnTo>
                    <a:pt x="2014283" y="169748"/>
                  </a:lnTo>
                  <a:lnTo>
                    <a:pt x="1999691" y="208711"/>
                  </a:lnTo>
                  <a:lnTo>
                    <a:pt x="1969084" y="235165"/>
                  </a:lnTo>
                  <a:lnTo>
                    <a:pt x="1928571" y="244881"/>
                  </a:lnTo>
                  <a:lnTo>
                    <a:pt x="1919986" y="244487"/>
                  </a:lnTo>
                  <a:lnTo>
                    <a:pt x="1880984" y="231089"/>
                  </a:lnTo>
                  <a:lnTo>
                    <a:pt x="1853438" y="201790"/>
                  </a:lnTo>
                  <a:lnTo>
                    <a:pt x="1842833" y="160832"/>
                  </a:lnTo>
                  <a:lnTo>
                    <a:pt x="1843252" y="151917"/>
                  </a:lnTo>
                  <a:lnTo>
                    <a:pt x="1857781" y="112941"/>
                  </a:lnTo>
                  <a:lnTo>
                    <a:pt x="1888058" y="86499"/>
                  </a:lnTo>
                  <a:lnTo>
                    <a:pt x="1928571" y="76771"/>
                  </a:lnTo>
                  <a:lnTo>
                    <a:pt x="1937156" y="77165"/>
                  </a:lnTo>
                  <a:lnTo>
                    <a:pt x="1976183" y="90576"/>
                  </a:lnTo>
                  <a:lnTo>
                    <a:pt x="2004085" y="119862"/>
                  </a:lnTo>
                  <a:lnTo>
                    <a:pt x="2014715" y="160832"/>
                  </a:lnTo>
                  <a:lnTo>
                    <a:pt x="2014715" y="20904"/>
                  </a:lnTo>
                  <a:lnTo>
                    <a:pt x="1963953" y="3086"/>
                  </a:lnTo>
                  <a:lnTo>
                    <a:pt x="1928571" y="0"/>
                  </a:lnTo>
                  <a:lnTo>
                    <a:pt x="1910359" y="774"/>
                  </a:lnTo>
                  <a:lnTo>
                    <a:pt x="1860410" y="12319"/>
                  </a:lnTo>
                  <a:lnTo>
                    <a:pt x="1818894" y="36156"/>
                  </a:lnTo>
                  <a:lnTo>
                    <a:pt x="1787410" y="70167"/>
                  </a:lnTo>
                  <a:lnTo>
                    <a:pt x="1766963" y="112534"/>
                  </a:lnTo>
                  <a:lnTo>
                    <a:pt x="1759902" y="160832"/>
                  </a:lnTo>
                  <a:lnTo>
                    <a:pt x="1760689" y="177507"/>
                  </a:lnTo>
                  <a:lnTo>
                    <a:pt x="1772450" y="224066"/>
                  </a:lnTo>
                  <a:lnTo>
                    <a:pt x="1796719" y="263817"/>
                  </a:lnTo>
                  <a:lnTo>
                    <a:pt x="1831644" y="294627"/>
                  </a:lnTo>
                  <a:lnTo>
                    <a:pt x="1876285" y="314718"/>
                  </a:lnTo>
                  <a:lnTo>
                    <a:pt x="1928571" y="321652"/>
                  </a:lnTo>
                  <a:lnTo>
                    <a:pt x="1946617" y="320890"/>
                  </a:lnTo>
                  <a:lnTo>
                    <a:pt x="1996516" y="309321"/>
                  </a:lnTo>
                  <a:lnTo>
                    <a:pt x="2038337" y="285508"/>
                  </a:lnTo>
                  <a:lnTo>
                    <a:pt x="2070074" y="251498"/>
                  </a:lnTo>
                  <a:lnTo>
                    <a:pt x="2090572" y="209130"/>
                  </a:lnTo>
                  <a:lnTo>
                    <a:pt x="2096846" y="177507"/>
                  </a:lnTo>
                  <a:lnTo>
                    <a:pt x="2097620" y="160832"/>
                  </a:lnTo>
                  <a:close/>
                </a:path>
                <a:path w="2879725" h="1877059">
                  <a:moveTo>
                    <a:pt x="2879572" y="619836"/>
                  </a:moveTo>
                  <a:lnTo>
                    <a:pt x="0" y="619836"/>
                  </a:lnTo>
                  <a:lnTo>
                    <a:pt x="0" y="1876463"/>
                  </a:lnTo>
                  <a:lnTo>
                    <a:pt x="2879572" y="1876463"/>
                  </a:lnTo>
                  <a:lnTo>
                    <a:pt x="2879572" y="619836"/>
                  </a:lnTo>
                  <a:close/>
                </a:path>
              </a:pathLst>
            </a:custGeom>
            <a:solidFill>
              <a:srgbClr val="FFFFFF"/>
            </a:solidFill>
          </p:spPr>
          <p:txBody>
            <a:bodyPr wrap="square" lIns="0" tIns="0" rIns="0" bIns="0" rtlCol="0"/>
            <a:lstStyle/>
            <a:p>
              <a:endParaRPr lang="en-US" sz="1154" dirty="0"/>
            </a:p>
            <a:p>
              <a:endParaRPr lang="en-ID" sz="1154" dirty="0"/>
            </a:p>
            <a:p>
              <a:endParaRPr lang="en-ID" sz="1154" dirty="0"/>
            </a:p>
            <a:p>
              <a:endParaRPr lang="en-ID" sz="1154" dirty="0"/>
            </a:p>
            <a:p>
              <a:pPr algn="ctr"/>
              <a:r>
                <a:rPr lang="en-US" sz="2000" dirty="0"/>
                <a:t>ISMAIL WAHYU FADILAH</a:t>
              </a:r>
            </a:p>
            <a:p>
              <a:pPr algn="ctr"/>
              <a:r>
                <a:rPr lang="en-US" sz="2000" dirty="0"/>
                <a:t>202010370311339</a:t>
              </a:r>
            </a:p>
            <a:p>
              <a:pPr algn="ctr"/>
              <a:r>
                <a:rPr lang="en-US" sz="2000"/>
                <a:t>CLASS </a:t>
              </a:r>
              <a:r>
                <a:rPr lang="en-US" sz="2000" dirty="0"/>
                <a:t>7D</a:t>
              </a:r>
            </a:p>
            <a:p>
              <a:endParaRPr sz="1154" dirty="0"/>
            </a:p>
          </p:txBody>
        </p:sp>
        <p:pic>
          <p:nvPicPr>
            <p:cNvPr id="7" name="object 7"/>
            <p:cNvPicPr/>
            <p:nvPr/>
          </p:nvPicPr>
          <p:blipFill>
            <a:blip r:embed="rId4" cstate="print"/>
            <a:stretch>
              <a:fillRect/>
            </a:stretch>
          </p:blipFill>
          <p:spPr>
            <a:xfrm>
              <a:off x="4608359" y="7228680"/>
              <a:ext cx="338505" cy="148873"/>
            </a:xfrm>
            <a:prstGeom prst="rect">
              <a:avLst/>
            </a:prstGeom>
          </p:spPr>
        </p:pic>
        <p:sp>
          <p:nvSpPr>
            <p:cNvPr id="8" name="object 8"/>
            <p:cNvSpPr/>
            <p:nvPr/>
          </p:nvSpPr>
          <p:spPr>
            <a:xfrm>
              <a:off x="5027204" y="7228682"/>
              <a:ext cx="757559" cy="149482"/>
            </a:xfrm>
            <a:custGeom>
              <a:avLst/>
              <a:gdLst/>
              <a:ahLst/>
              <a:cxnLst/>
              <a:rect l="l" t="t" r="r" b="b"/>
              <a:pathLst>
                <a:path w="760729" h="149225">
                  <a:moveTo>
                    <a:pt x="148551" y="0"/>
                  </a:moveTo>
                  <a:lnTo>
                    <a:pt x="110083" y="0"/>
                  </a:lnTo>
                  <a:lnTo>
                    <a:pt x="110083" y="90868"/>
                  </a:lnTo>
                  <a:lnTo>
                    <a:pt x="38658" y="0"/>
                  </a:lnTo>
                  <a:lnTo>
                    <a:pt x="0" y="0"/>
                  </a:lnTo>
                  <a:lnTo>
                    <a:pt x="0" y="148615"/>
                  </a:lnTo>
                  <a:lnTo>
                    <a:pt x="38658" y="148615"/>
                  </a:lnTo>
                  <a:lnTo>
                    <a:pt x="38658" y="57746"/>
                  </a:lnTo>
                  <a:lnTo>
                    <a:pt x="110083" y="148615"/>
                  </a:lnTo>
                  <a:lnTo>
                    <a:pt x="148551" y="148615"/>
                  </a:lnTo>
                  <a:lnTo>
                    <a:pt x="148551" y="0"/>
                  </a:lnTo>
                  <a:close/>
                </a:path>
                <a:path w="760729" h="149225">
                  <a:moveTo>
                    <a:pt x="321373" y="148615"/>
                  </a:moveTo>
                  <a:lnTo>
                    <a:pt x="311531" y="122796"/>
                  </a:lnTo>
                  <a:lnTo>
                    <a:pt x="300342" y="93421"/>
                  </a:lnTo>
                  <a:lnTo>
                    <a:pt x="281495" y="43954"/>
                  </a:lnTo>
                  <a:lnTo>
                    <a:pt x="264756" y="0"/>
                  </a:lnTo>
                  <a:lnTo>
                    <a:pt x="260997" y="0"/>
                  </a:lnTo>
                  <a:lnTo>
                    <a:pt x="260997" y="93421"/>
                  </a:lnTo>
                  <a:lnTo>
                    <a:pt x="226288" y="93421"/>
                  </a:lnTo>
                  <a:lnTo>
                    <a:pt x="243636" y="43954"/>
                  </a:lnTo>
                  <a:lnTo>
                    <a:pt x="260997" y="93421"/>
                  </a:lnTo>
                  <a:lnTo>
                    <a:pt x="260997" y="0"/>
                  </a:lnTo>
                  <a:lnTo>
                    <a:pt x="222542" y="0"/>
                  </a:lnTo>
                  <a:lnTo>
                    <a:pt x="165912" y="148615"/>
                  </a:lnTo>
                  <a:lnTo>
                    <a:pt x="207149" y="148615"/>
                  </a:lnTo>
                  <a:lnTo>
                    <a:pt x="216014" y="122796"/>
                  </a:lnTo>
                  <a:lnTo>
                    <a:pt x="271259" y="122796"/>
                  </a:lnTo>
                  <a:lnTo>
                    <a:pt x="280136" y="148615"/>
                  </a:lnTo>
                  <a:lnTo>
                    <a:pt x="321373" y="148615"/>
                  </a:lnTo>
                  <a:close/>
                </a:path>
                <a:path w="760729" h="149225">
                  <a:moveTo>
                    <a:pt x="518058" y="148615"/>
                  </a:moveTo>
                  <a:lnTo>
                    <a:pt x="492810" y="0"/>
                  </a:lnTo>
                  <a:lnTo>
                    <a:pt x="454533" y="0"/>
                  </a:lnTo>
                  <a:lnTo>
                    <a:pt x="424942" y="79235"/>
                  </a:lnTo>
                  <a:lnTo>
                    <a:pt x="395147" y="0"/>
                  </a:lnTo>
                  <a:lnTo>
                    <a:pt x="356870" y="0"/>
                  </a:lnTo>
                  <a:lnTo>
                    <a:pt x="331622" y="148615"/>
                  </a:lnTo>
                  <a:lnTo>
                    <a:pt x="370103" y="148615"/>
                  </a:lnTo>
                  <a:lnTo>
                    <a:pt x="382917" y="63080"/>
                  </a:lnTo>
                  <a:lnTo>
                    <a:pt x="416255" y="148615"/>
                  </a:lnTo>
                  <a:lnTo>
                    <a:pt x="431647" y="148615"/>
                  </a:lnTo>
                  <a:lnTo>
                    <a:pt x="466763" y="63080"/>
                  </a:lnTo>
                  <a:lnTo>
                    <a:pt x="479590" y="148615"/>
                  </a:lnTo>
                  <a:lnTo>
                    <a:pt x="518058" y="148615"/>
                  </a:lnTo>
                  <a:close/>
                </a:path>
                <a:path w="760729" h="149225">
                  <a:moveTo>
                    <a:pt x="627151" y="215"/>
                  </a:moveTo>
                  <a:lnTo>
                    <a:pt x="542518" y="215"/>
                  </a:lnTo>
                  <a:lnTo>
                    <a:pt x="542518" y="33223"/>
                  </a:lnTo>
                  <a:lnTo>
                    <a:pt x="542518" y="57340"/>
                  </a:lnTo>
                  <a:lnTo>
                    <a:pt x="542518" y="90347"/>
                  </a:lnTo>
                  <a:lnTo>
                    <a:pt x="542518" y="115735"/>
                  </a:lnTo>
                  <a:lnTo>
                    <a:pt x="542518" y="148742"/>
                  </a:lnTo>
                  <a:lnTo>
                    <a:pt x="627151" y="148742"/>
                  </a:lnTo>
                  <a:lnTo>
                    <a:pt x="627151" y="115735"/>
                  </a:lnTo>
                  <a:lnTo>
                    <a:pt x="581190" y="115735"/>
                  </a:lnTo>
                  <a:lnTo>
                    <a:pt x="581190" y="90347"/>
                  </a:lnTo>
                  <a:lnTo>
                    <a:pt x="624598" y="90347"/>
                  </a:lnTo>
                  <a:lnTo>
                    <a:pt x="624598" y="57340"/>
                  </a:lnTo>
                  <a:lnTo>
                    <a:pt x="581190" y="57340"/>
                  </a:lnTo>
                  <a:lnTo>
                    <a:pt x="581190" y="33223"/>
                  </a:lnTo>
                  <a:lnTo>
                    <a:pt x="627151" y="33223"/>
                  </a:lnTo>
                  <a:lnTo>
                    <a:pt x="627151" y="215"/>
                  </a:lnTo>
                  <a:close/>
                </a:path>
                <a:path w="760729" h="149225">
                  <a:moveTo>
                    <a:pt x="760717" y="0"/>
                  </a:moveTo>
                  <a:lnTo>
                    <a:pt x="722045" y="0"/>
                  </a:lnTo>
                  <a:lnTo>
                    <a:pt x="722045" y="148615"/>
                  </a:lnTo>
                  <a:lnTo>
                    <a:pt x="760717" y="148615"/>
                  </a:lnTo>
                  <a:lnTo>
                    <a:pt x="760717" y="0"/>
                  </a:lnTo>
                  <a:close/>
                </a:path>
              </a:pathLst>
            </a:custGeom>
            <a:solidFill>
              <a:srgbClr val="FFFFFF"/>
            </a:solidFill>
          </p:spPr>
          <p:txBody>
            <a:bodyPr wrap="square" lIns="0" tIns="0" rIns="0" bIns="0" rtlCol="0"/>
            <a:lstStyle/>
            <a:p>
              <a:endParaRPr sz="1154"/>
            </a:p>
          </p:txBody>
        </p:sp>
        <p:pic>
          <p:nvPicPr>
            <p:cNvPr id="9" name="object 9"/>
            <p:cNvPicPr/>
            <p:nvPr/>
          </p:nvPicPr>
          <p:blipFill>
            <a:blip r:embed="rId5" cstate="print"/>
            <a:stretch>
              <a:fillRect/>
            </a:stretch>
          </p:blipFill>
          <p:spPr>
            <a:xfrm>
              <a:off x="5809109" y="7224532"/>
              <a:ext cx="109431" cy="157159"/>
            </a:xfrm>
            <a:prstGeom prst="rect">
              <a:avLst/>
            </a:prstGeom>
          </p:spPr>
        </p:pic>
        <p:sp>
          <p:nvSpPr>
            <p:cNvPr id="10" name="object 10"/>
            <p:cNvSpPr txBox="1"/>
            <p:nvPr/>
          </p:nvSpPr>
          <p:spPr>
            <a:xfrm>
              <a:off x="4673819" y="9234626"/>
              <a:ext cx="1221105" cy="454483"/>
            </a:xfrm>
            <a:prstGeom prst="rect">
              <a:avLst/>
            </a:prstGeom>
          </p:spPr>
          <p:txBody>
            <a:bodyPr vert="horz" wrap="square" lIns="0" tIns="9525" rIns="0" bIns="0" rtlCol="0">
              <a:spAutoFit/>
            </a:bodyPr>
            <a:lstStyle/>
            <a:p>
              <a:pPr marL="17147" marR="5081" indent="-5081">
                <a:lnSpc>
                  <a:spcPct val="103400"/>
                </a:lnSpc>
                <a:spcBef>
                  <a:spcPts val="76"/>
                </a:spcBef>
              </a:pPr>
              <a:r>
                <a:rPr sz="1450" spc="-76" dirty="0">
                  <a:solidFill>
                    <a:srgbClr val="FFFFFF"/>
                  </a:solidFill>
                  <a:latin typeface="Trebuchet MS"/>
                  <a:cs typeface="Trebuchet MS"/>
                </a:rPr>
                <a:t>W</a:t>
              </a:r>
              <a:r>
                <a:rPr sz="1450" spc="-221" dirty="0">
                  <a:solidFill>
                    <a:srgbClr val="FFFFFF"/>
                  </a:solidFill>
                  <a:latin typeface="Trebuchet MS"/>
                  <a:cs typeface="Trebuchet MS"/>
                </a:rPr>
                <a:t> </a:t>
              </a:r>
              <a:r>
                <a:rPr sz="1450" spc="-40" dirty="0">
                  <a:solidFill>
                    <a:srgbClr val="FFFFFF"/>
                  </a:solidFill>
                  <a:latin typeface="Trebuchet MS"/>
                  <a:cs typeface="Trebuchet MS"/>
                </a:rPr>
                <a:t>R</a:t>
              </a:r>
              <a:r>
                <a:rPr sz="1450" spc="-215" dirty="0">
                  <a:solidFill>
                    <a:srgbClr val="FFFFFF"/>
                  </a:solidFill>
                  <a:latin typeface="Trebuchet MS"/>
                  <a:cs typeface="Trebuchet MS"/>
                </a:rPr>
                <a:t> </a:t>
              </a:r>
              <a:r>
                <a:rPr sz="1450" spc="-79" dirty="0">
                  <a:solidFill>
                    <a:srgbClr val="FFFFFF"/>
                  </a:solidFill>
                  <a:latin typeface="Trebuchet MS"/>
                  <a:cs typeface="Trebuchet MS"/>
                </a:rPr>
                <a:t>I</a:t>
              </a:r>
              <a:r>
                <a:rPr sz="1450" spc="-215" dirty="0">
                  <a:solidFill>
                    <a:srgbClr val="FFFFFF"/>
                  </a:solidFill>
                  <a:latin typeface="Trebuchet MS"/>
                  <a:cs typeface="Trebuchet MS"/>
                </a:rPr>
                <a:t> </a:t>
              </a:r>
              <a:r>
                <a:rPr sz="1450" spc="-191" dirty="0">
                  <a:solidFill>
                    <a:srgbClr val="FFFFFF"/>
                  </a:solidFill>
                  <a:latin typeface="Trebuchet MS"/>
                  <a:cs typeface="Trebuchet MS"/>
                </a:rPr>
                <a:t>T</a:t>
              </a:r>
              <a:r>
                <a:rPr sz="1450" spc="-215" dirty="0">
                  <a:solidFill>
                    <a:srgbClr val="FFFFFF"/>
                  </a:solidFill>
                  <a:latin typeface="Trebuchet MS"/>
                  <a:cs typeface="Trebuchet MS"/>
                </a:rPr>
                <a:t> </a:t>
              </a:r>
              <a:r>
                <a:rPr sz="1450" spc="-191" dirty="0">
                  <a:solidFill>
                    <a:srgbClr val="FFFFFF"/>
                  </a:solidFill>
                  <a:latin typeface="Trebuchet MS"/>
                  <a:cs typeface="Trebuchet MS"/>
                </a:rPr>
                <a:t>T</a:t>
              </a:r>
              <a:r>
                <a:rPr sz="1450" spc="-215" dirty="0">
                  <a:solidFill>
                    <a:srgbClr val="FFFFFF"/>
                  </a:solidFill>
                  <a:latin typeface="Trebuchet MS"/>
                  <a:cs typeface="Trebuchet MS"/>
                </a:rPr>
                <a:t> </a:t>
              </a:r>
              <a:r>
                <a:rPr sz="1450" spc="45" dirty="0">
                  <a:solidFill>
                    <a:srgbClr val="FFFFFF"/>
                  </a:solidFill>
                  <a:latin typeface="Trebuchet MS"/>
                  <a:cs typeface="Trebuchet MS"/>
                </a:rPr>
                <a:t>E</a:t>
              </a:r>
              <a:r>
                <a:rPr sz="1450" spc="-215" dirty="0">
                  <a:solidFill>
                    <a:srgbClr val="FFFFFF"/>
                  </a:solidFill>
                  <a:latin typeface="Trebuchet MS"/>
                  <a:cs typeface="Trebuchet MS"/>
                </a:rPr>
                <a:t> </a:t>
              </a:r>
              <a:r>
                <a:rPr sz="1450" spc="-36" dirty="0">
                  <a:solidFill>
                    <a:srgbClr val="FFFFFF"/>
                  </a:solidFill>
                  <a:latin typeface="Trebuchet MS"/>
                  <a:cs typeface="Trebuchet MS"/>
                </a:rPr>
                <a:t>N</a:t>
              </a:r>
              <a:r>
                <a:rPr sz="1450" dirty="0">
                  <a:solidFill>
                    <a:srgbClr val="FFFFFF"/>
                  </a:solidFill>
                  <a:latin typeface="Trebuchet MS"/>
                  <a:cs typeface="Trebuchet MS"/>
                </a:rPr>
                <a:t> </a:t>
              </a:r>
              <a:r>
                <a:rPr sz="1450" spc="-30" dirty="0">
                  <a:solidFill>
                    <a:srgbClr val="FFFFFF"/>
                  </a:solidFill>
                  <a:latin typeface="Trebuchet MS"/>
                  <a:cs typeface="Trebuchet MS"/>
                </a:rPr>
                <a:t> </a:t>
              </a:r>
              <a:r>
                <a:rPr sz="1450" spc="-25" dirty="0">
                  <a:solidFill>
                    <a:srgbClr val="FFFFFF"/>
                  </a:solidFill>
                  <a:latin typeface="Trebuchet MS"/>
                  <a:cs typeface="Trebuchet MS"/>
                </a:rPr>
                <a:t>B</a:t>
              </a:r>
              <a:r>
                <a:rPr sz="1450" spc="-215" dirty="0">
                  <a:solidFill>
                    <a:srgbClr val="FFFFFF"/>
                  </a:solidFill>
                  <a:latin typeface="Trebuchet MS"/>
                  <a:cs typeface="Trebuchet MS"/>
                </a:rPr>
                <a:t> </a:t>
              </a:r>
              <a:r>
                <a:rPr sz="1450" spc="45" dirty="0">
                  <a:solidFill>
                    <a:srgbClr val="FFFFFF"/>
                  </a:solidFill>
                  <a:latin typeface="Trebuchet MS"/>
                  <a:cs typeface="Trebuchet MS"/>
                </a:rPr>
                <a:t>Y  </a:t>
              </a:r>
              <a:r>
                <a:rPr sz="1450" spc="-64" dirty="0">
                  <a:solidFill>
                    <a:srgbClr val="FFFFFF"/>
                  </a:solidFill>
                  <a:latin typeface="Trebuchet MS"/>
                  <a:cs typeface="Trebuchet MS"/>
                </a:rPr>
                <a:t>H</a:t>
              </a:r>
              <a:r>
                <a:rPr sz="1450" spc="-215" dirty="0">
                  <a:solidFill>
                    <a:srgbClr val="FFFFFF"/>
                  </a:solidFill>
                  <a:latin typeface="Trebuchet MS"/>
                  <a:cs typeface="Trebuchet MS"/>
                </a:rPr>
                <a:t> </a:t>
              </a:r>
              <a:r>
                <a:rPr sz="1450" spc="210" dirty="0">
                  <a:solidFill>
                    <a:srgbClr val="FFFFFF"/>
                  </a:solidFill>
                  <a:latin typeface="Trebuchet MS"/>
                  <a:cs typeface="Trebuchet MS"/>
                </a:rPr>
                <a:t>C</a:t>
              </a:r>
              <a:r>
                <a:rPr sz="1450" spc="-221" dirty="0">
                  <a:solidFill>
                    <a:srgbClr val="FFFFFF"/>
                  </a:solidFill>
                  <a:latin typeface="Trebuchet MS"/>
                  <a:cs typeface="Trebuchet MS"/>
                </a:rPr>
                <a:t> </a:t>
              </a:r>
              <a:r>
                <a:rPr sz="1450" spc="-79" dirty="0">
                  <a:solidFill>
                    <a:srgbClr val="FFFFFF"/>
                  </a:solidFill>
                  <a:latin typeface="Trebuchet MS"/>
                  <a:cs typeface="Trebuchet MS"/>
                </a:rPr>
                <a:t>I</a:t>
              </a:r>
              <a:r>
                <a:rPr sz="1450" dirty="0">
                  <a:solidFill>
                    <a:srgbClr val="FFFFFF"/>
                  </a:solidFill>
                  <a:latin typeface="Trebuchet MS"/>
                  <a:cs typeface="Trebuchet MS"/>
                </a:rPr>
                <a:t> </a:t>
              </a:r>
              <a:r>
                <a:rPr sz="1450" spc="-30" dirty="0">
                  <a:solidFill>
                    <a:srgbClr val="FFFFFF"/>
                  </a:solidFill>
                  <a:latin typeface="Trebuchet MS"/>
                  <a:cs typeface="Trebuchet MS"/>
                </a:rPr>
                <a:t> </a:t>
              </a:r>
              <a:r>
                <a:rPr sz="1450" spc="191" dirty="0">
                  <a:solidFill>
                    <a:srgbClr val="FFFFFF"/>
                  </a:solidFill>
                  <a:latin typeface="Trebuchet MS"/>
                  <a:cs typeface="Trebuchet MS"/>
                </a:rPr>
                <a:t>G</a:t>
              </a:r>
              <a:r>
                <a:rPr sz="1450" spc="-221" dirty="0">
                  <a:solidFill>
                    <a:srgbClr val="FFFFFF"/>
                  </a:solidFill>
                  <a:latin typeface="Trebuchet MS"/>
                  <a:cs typeface="Trebuchet MS"/>
                </a:rPr>
                <a:t> </a:t>
              </a:r>
              <a:r>
                <a:rPr sz="1450" spc="-40" dirty="0">
                  <a:solidFill>
                    <a:srgbClr val="FFFFFF"/>
                  </a:solidFill>
                  <a:latin typeface="Trebuchet MS"/>
                  <a:cs typeface="Trebuchet MS"/>
                </a:rPr>
                <a:t>R</a:t>
              </a:r>
              <a:r>
                <a:rPr sz="1450" spc="-215" dirty="0">
                  <a:solidFill>
                    <a:srgbClr val="FFFFFF"/>
                  </a:solidFill>
                  <a:latin typeface="Trebuchet MS"/>
                  <a:cs typeface="Trebuchet MS"/>
                </a:rPr>
                <a:t> </a:t>
              </a:r>
              <a:r>
                <a:rPr sz="1450" spc="191" dirty="0">
                  <a:solidFill>
                    <a:srgbClr val="FFFFFF"/>
                  </a:solidFill>
                  <a:latin typeface="Trebuchet MS"/>
                  <a:cs typeface="Trebuchet MS"/>
                </a:rPr>
                <a:t>O</a:t>
              </a:r>
              <a:r>
                <a:rPr sz="1450" spc="-221" dirty="0">
                  <a:solidFill>
                    <a:srgbClr val="FFFFFF"/>
                  </a:solidFill>
                  <a:latin typeface="Trebuchet MS"/>
                  <a:cs typeface="Trebuchet MS"/>
                </a:rPr>
                <a:t> </a:t>
              </a:r>
              <a:r>
                <a:rPr sz="1450" spc="-15" dirty="0">
                  <a:solidFill>
                    <a:srgbClr val="FFFFFF"/>
                  </a:solidFill>
                  <a:latin typeface="Trebuchet MS"/>
                  <a:cs typeface="Trebuchet MS"/>
                </a:rPr>
                <a:t>U</a:t>
              </a:r>
              <a:r>
                <a:rPr sz="1450" spc="-215" dirty="0">
                  <a:solidFill>
                    <a:srgbClr val="FFFFFF"/>
                  </a:solidFill>
                  <a:latin typeface="Trebuchet MS"/>
                  <a:cs typeface="Trebuchet MS"/>
                </a:rPr>
                <a:t> </a:t>
              </a:r>
              <a:r>
                <a:rPr sz="1450" spc="-25" dirty="0">
                  <a:solidFill>
                    <a:srgbClr val="FFFFFF"/>
                  </a:solidFill>
                  <a:latin typeface="Trebuchet MS"/>
                  <a:cs typeface="Trebuchet MS"/>
                </a:rPr>
                <a:t>P</a:t>
              </a:r>
              <a:endParaRPr sz="1450" dirty="0">
                <a:latin typeface="Trebuchet MS"/>
                <a:cs typeface="Trebuchet MS"/>
              </a:endParaRPr>
            </a:p>
          </p:txBody>
        </p:sp>
      </p:grpSp>
      <p:sp>
        <p:nvSpPr>
          <p:cNvPr id="11" name="object 11"/>
          <p:cNvSpPr txBox="1">
            <a:spLocks noGrp="1"/>
          </p:cNvSpPr>
          <p:nvPr>
            <p:ph type="title"/>
          </p:nvPr>
        </p:nvSpPr>
        <p:spPr>
          <a:xfrm>
            <a:off x="776504" y="305556"/>
            <a:ext cx="6475044" cy="2052806"/>
          </a:xfrm>
          <a:prstGeom prst="rect">
            <a:avLst/>
          </a:prstGeom>
        </p:spPr>
        <p:txBody>
          <a:bodyPr vert="horz" wrap="square" lIns="0" tIns="13335" rIns="0" bIns="0" rtlCol="0">
            <a:spAutoFit/>
          </a:bodyPr>
          <a:lstStyle/>
          <a:p>
            <a:pPr marL="12701">
              <a:spcBef>
                <a:spcPts val="106"/>
              </a:spcBef>
            </a:pPr>
            <a:r>
              <a:rPr sz="13101" b="1" dirty="0">
                <a:solidFill>
                  <a:srgbClr val="004AAC"/>
                </a:solidFill>
                <a:latin typeface="Gabriola" pitchFamily="82" charset="0"/>
              </a:rPr>
              <a:t>U</a:t>
            </a:r>
            <a:r>
              <a:rPr sz="13101" b="1" dirty="0">
                <a:solidFill>
                  <a:srgbClr val="231F20"/>
                </a:solidFill>
                <a:latin typeface="Gabriola" pitchFamily="82" charset="0"/>
              </a:rPr>
              <a:t>X</a:t>
            </a:r>
            <a:r>
              <a:rPr sz="13252" dirty="0">
                <a:latin typeface="Brush Script MT" panose="03060802040406070304" pitchFamily="66" charset="-122"/>
                <a:ea typeface="Brush Script MT" panose="03060802040406070304" pitchFamily="66" charset="-122"/>
                <a:cs typeface="Brush Script MT" panose="03060802040406070304" pitchFamily="66" charset="-122"/>
              </a:rPr>
              <a:t>Journey</a:t>
            </a:r>
          </a:p>
        </p:txBody>
      </p:sp>
      <p:sp>
        <p:nvSpPr>
          <p:cNvPr id="12" name="object 12"/>
          <p:cNvSpPr txBox="1"/>
          <p:nvPr/>
        </p:nvSpPr>
        <p:spPr>
          <a:xfrm>
            <a:off x="650958" y="777332"/>
            <a:ext cx="246349" cy="695670"/>
          </a:xfrm>
          <a:prstGeom prst="rect">
            <a:avLst/>
          </a:prstGeom>
        </p:spPr>
        <p:txBody>
          <a:bodyPr vert="vert270" wrap="square" lIns="0" tIns="26669" rIns="0" bIns="0" rtlCol="0">
            <a:spAutoFit/>
          </a:bodyPr>
          <a:lstStyle/>
          <a:p>
            <a:pPr marL="12701">
              <a:spcBef>
                <a:spcPts val="210"/>
              </a:spcBef>
            </a:pPr>
            <a:r>
              <a:rPr sz="1601" spc="-149" dirty="0">
                <a:latin typeface="Verdana"/>
                <a:cs typeface="Verdana"/>
              </a:rPr>
              <a:t>th</a:t>
            </a:r>
            <a:r>
              <a:rPr sz="1601" dirty="0">
                <a:latin typeface="Verdana"/>
                <a:cs typeface="Verdana"/>
              </a:rPr>
              <a:t>e</a:t>
            </a:r>
          </a:p>
        </p:txBody>
      </p:sp>
      <p:sp>
        <p:nvSpPr>
          <p:cNvPr id="13" name="object 13"/>
          <p:cNvSpPr txBox="1"/>
          <p:nvPr/>
        </p:nvSpPr>
        <p:spPr>
          <a:xfrm>
            <a:off x="914400" y="2156062"/>
            <a:ext cx="4809026" cy="626197"/>
          </a:xfrm>
          <a:prstGeom prst="rect">
            <a:avLst/>
          </a:prstGeom>
        </p:spPr>
        <p:txBody>
          <a:bodyPr vert="horz" wrap="square" lIns="0" tIns="12700" rIns="0" bIns="0" rtlCol="0">
            <a:spAutoFit/>
          </a:bodyPr>
          <a:lstStyle/>
          <a:p>
            <a:pPr marL="12701">
              <a:spcBef>
                <a:spcPts val="100"/>
              </a:spcBef>
            </a:pPr>
            <a:r>
              <a:rPr sz="1301" dirty="0">
                <a:latin typeface="Verdana"/>
                <a:cs typeface="Verdana"/>
              </a:rPr>
              <a:t>The process to optimize your resource for the</a:t>
            </a:r>
            <a:r>
              <a:rPr lang="en-US" sz="1301" dirty="0">
                <a:latin typeface="Verdana"/>
                <a:cs typeface="Verdana"/>
              </a:rPr>
              <a:t> </a:t>
            </a:r>
            <a:r>
              <a:rPr lang="en-ID" sz="1301" dirty="0">
                <a:latin typeface="Verdana"/>
                <a:cs typeface="Verdana"/>
              </a:rPr>
              <a:t>quality User Requirement</a:t>
            </a:r>
          </a:p>
          <a:p>
            <a:pPr marL="12701">
              <a:spcBef>
                <a:spcPts val="100"/>
              </a:spcBef>
            </a:pPr>
            <a:endParaRPr sz="1301"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object 29"/>
          <p:cNvSpPr txBox="1">
            <a:spLocks noGrp="1"/>
          </p:cNvSpPr>
          <p:nvPr>
            <p:ph type="title"/>
          </p:nvPr>
        </p:nvSpPr>
        <p:spPr>
          <a:xfrm>
            <a:off x="1165167" y="1123992"/>
            <a:ext cx="2695575" cy="323808"/>
          </a:xfrm>
          <a:prstGeom prst="rect">
            <a:avLst/>
          </a:prstGeom>
        </p:spPr>
        <p:txBody>
          <a:bodyPr vert="horz" wrap="square" lIns="0" tIns="15876" rIns="0" bIns="0" rtlCol="0">
            <a:spAutoFit/>
          </a:bodyPr>
          <a:lstStyle/>
          <a:p>
            <a:pPr marL="12701">
              <a:spcBef>
                <a:spcPts val="125"/>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SWOT analysis</a:t>
            </a:r>
          </a:p>
        </p:txBody>
      </p:sp>
      <p:grpSp>
        <p:nvGrpSpPr>
          <p:cNvPr id="31" name="object 31"/>
          <p:cNvGrpSpPr/>
          <p:nvPr/>
        </p:nvGrpSpPr>
        <p:grpSpPr>
          <a:xfrm>
            <a:off x="8053706" y="915670"/>
            <a:ext cx="1014094" cy="532130"/>
            <a:chOff x="5981679" y="781105"/>
            <a:chExt cx="1014094" cy="532130"/>
          </a:xfrm>
        </p:grpSpPr>
        <p:sp>
          <p:nvSpPr>
            <p:cNvPr id="32" name="object 32"/>
            <p:cNvSpPr/>
            <p:nvPr/>
          </p:nvSpPr>
          <p:spPr>
            <a:xfrm>
              <a:off x="6163510" y="962936"/>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60</a:t>
              </a:r>
              <a:endParaRPr dirty="0"/>
            </a:p>
          </p:txBody>
        </p:sp>
        <p:sp>
          <p:nvSpPr>
            <p:cNvPr id="33" name="object 33"/>
            <p:cNvSpPr/>
            <p:nvPr/>
          </p:nvSpPr>
          <p:spPr>
            <a:xfrm>
              <a:off x="5981679" y="78110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4" name="object 34"/>
            <p:cNvPicPr/>
            <p:nvPr/>
          </p:nvPicPr>
          <p:blipFill>
            <a:blip r:embed="rId2" cstate="print"/>
            <a:stretch>
              <a:fillRect/>
            </a:stretch>
          </p:blipFill>
          <p:spPr>
            <a:xfrm>
              <a:off x="6144557" y="871592"/>
              <a:ext cx="108584" cy="165592"/>
            </a:xfrm>
            <a:prstGeom prst="rect">
              <a:avLst/>
            </a:prstGeom>
          </p:spPr>
        </p:pic>
      </p:grpSp>
      <p:sp>
        <p:nvSpPr>
          <p:cNvPr id="42" name="Slide Number Placeholder 41">
            <a:extLst>
              <a:ext uri="{FF2B5EF4-FFF2-40B4-BE49-F238E27FC236}">
                <a16:creationId xmlns:a16="http://schemas.microsoft.com/office/drawing/2014/main" id="{B0DED138-FEC9-AF52-3F57-6A8F4C34F86F}"/>
              </a:ext>
            </a:extLst>
          </p:cNvPr>
          <p:cNvSpPr>
            <a:spLocks noGrp="1"/>
          </p:cNvSpPr>
          <p:nvPr>
            <p:ph type="sldNum" sz="quarter" idx="7"/>
          </p:nvPr>
        </p:nvSpPr>
        <p:spPr>
          <a:xfrm>
            <a:off x="4080193" y="9322538"/>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p>
        </p:txBody>
      </p:sp>
      <p:graphicFrame>
        <p:nvGraphicFramePr>
          <p:cNvPr id="44" name="Table 44">
            <a:extLst>
              <a:ext uri="{FF2B5EF4-FFF2-40B4-BE49-F238E27FC236}">
                <a16:creationId xmlns:a16="http://schemas.microsoft.com/office/drawing/2014/main" id="{51971472-D16B-3C14-84C8-75C2075C13CF}"/>
              </a:ext>
            </a:extLst>
          </p:cNvPr>
          <p:cNvGraphicFramePr>
            <a:graphicFrameLocks noGrp="1"/>
          </p:cNvGraphicFramePr>
          <p:nvPr>
            <p:extLst>
              <p:ext uri="{D42A27DB-BD31-4B8C-83A1-F6EECF244321}">
                <p14:modId xmlns:p14="http://schemas.microsoft.com/office/powerpoint/2010/main" val="2233309306"/>
              </p:ext>
            </p:extLst>
          </p:nvPr>
        </p:nvGraphicFramePr>
        <p:xfrm>
          <a:off x="1143000" y="2667000"/>
          <a:ext cx="7848000" cy="7219920"/>
        </p:xfrm>
        <a:graphic>
          <a:graphicData uri="http://schemas.openxmlformats.org/drawingml/2006/table">
            <a:tbl>
              <a:tblPr bandRow="1">
                <a:tableStyleId>{5C22544A-7EE6-4342-B048-85BDC9FD1C3A}</a:tableStyleId>
              </a:tblPr>
              <a:tblGrid>
                <a:gridCol w="1524000">
                  <a:extLst>
                    <a:ext uri="{9D8B030D-6E8A-4147-A177-3AD203B41FA5}">
                      <a16:colId xmlns:a16="http://schemas.microsoft.com/office/drawing/2014/main" val="2165874383"/>
                    </a:ext>
                  </a:extLst>
                </a:gridCol>
                <a:gridCol w="6324000">
                  <a:extLst>
                    <a:ext uri="{9D8B030D-6E8A-4147-A177-3AD203B41FA5}">
                      <a16:colId xmlns:a16="http://schemas.microsoft.com/office/drawing/2014/main" val="4128020719"/>
                    </a:ext>
                  </a:extLst>
                </a:gridCol>
              </a:tblGrid>
              <a:tr h="270000">
                <a:tc>
                  <a:txBody>
                    <a:bodyPr/>
                    <a:lstStyle/>
                    <a:p>
                      <a:r>
                        <a:rPr lang="en-ID" sz="1000" b="1" spc="79" dirty="0">
                          <a:solidFill>
                            <a:schemeClr val="bg1"/>
                          </a:solidFill>
                          <a:latin typeface="Trebuchet MS"/>
                          <a:cs typeface="Trebuchet MS"/>
                        </a:rPr>
                        <a:t>Strength</a:t>
                      </a:r>
                      <a:endParaRPr lang="en-US" sz="1000" dirty="0">
                        <a:solidFill>
                          <a:schemeClr val="bg1"/>
                        </a:solidFill>
                      </a:endParaRPr>
                    </a:p>
                  </a:txBody>
                  <a:tcPr>
                    <a:solidFill>
                      <a:schemeClr val="accent1"/>
                    </a:solidFill>
                  </a:tcPr>
                </a:tc>
                <a:tc>
                  <a:txBody>
                    <a:bodyPr/>
                    <a:lstStyle/>
                    <a:p>
                      <a:endParaRPr lang="en-US" sz="1000" dirty="0">
                        <a:solidFill>
                          <a:schemeClr val="bg1"/>
                        </a:solidFill>
                      </a:endParaRPr>
                    </a:p>
                  </a:txBody>
                  <a:tcPr>
                    <a:solidFill>
                      <a:schemeClr val="accent1"/>
                    </a:solidFill>
                  </a:tcPr>
                </a:tc>
                <a:extLst>
                  <a:ext uri="{0D108BD9-81ED-4DB2-BD59-A6C34878D82A}">
                    <a16:rowId xmlns:a16="http://schemas.microsoft.com/office/drawing/2014/main" val="1657541116"/>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Advantages?</a:t>
                      </a:r>
                      <a:endParaRPr lang="en-ID" sz="1000" dirty="0">
                        <a:latin typeface="Trebuchet MS"/>
                        <a:cs typeface="Trebuchet MS"/>
                      </a:endParaRPr>
                    </a:p>
                  </a:txBody>
                  <a:tcPr/>
                </a:tc>
                <a:tc>
                  <a:txBody>
                    <a:bodyPr/>
                    <a:lstStyle/>
                    <a:p>
                      <a:r>
                        <a:rPr lang="en-US" sz="1000" dirty="0"/>
                        <a:t>Enabling educational intervention with the latest technology</a:t>
                      </a:r>
                    </a:p>
                  </a:txBody>
                  <a:tcPr/>
                </a:tc>
                <a:extLst>
                  <a:ext uri="{0D108BD9-81ED-4DB2-BD59-A6C34878D82A}">
                    <a16:rowId xmlns:a16="http://schemas.microsoft.com/office/drawing/2014/main" val="2800626803"/>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36" dirty="0">
                          <a:latin typeface="Trebuchet MS"/>
                          <a:cs typeface="Trebuchet MS"/>
                        </a:rPr>
                        <a:t>Uniqueness? </a:t>
                      </a:r>
                      <a:r>
                        <a:rPr lang="en-ID" sz="1000" spc="40" dirty="0">
                          <a:latin typeface="Trebuchet MS"/>
                          <a:cs typeface="Trebuchet MS"/>
                        </a:rPr>
                        <a:t> </a:t>
                      </a:r>
                    </a:p>
                  </a:txBody>
                  <a:tcPr/>
                </a:tc>
                <a:tc>
                  <a:txBody>
                    <a:bodyPr/>
                    <a:lstStyle/>
                    <a:p>
                      <a:r>
                        <a:rPr lang="en-US" sz="1000" dirty="0"/>
                        <a:t>Provide more efficient learning benefits and wort in the scope
Maximized time</a:t>
                      </a:r>
                    </a:p>
                  </a:txBody>
                  <a:tcPr/>
                </a:tc>
                <a:extLst>
                  <a:ext uri="{0D108BD9-81ED-4DB2-BD59-A6C34878D82A}">
                    <a16:rowId xmlns:a16="http://schemas.microsoft.com/office/drawing/2014/main" val="1064615363"/>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Selling</a:t>
                      </a:r>
                      <a:r>
                        <a:rPr lang="en-ID" sz="1000" spc="-49" dirty="0">
                          <a:latin typeface="Trebuchet MS"/>
                          <a:cs typeface="Trebuchet MS"/>
                        </a:rPr>
                        <a:t> </a:t>
                      </a:r>
                      <a:r>
                        <a:rPr lang="en-ID" sz="1000" spc="15" dirty="0">
                          <a:latin typeface="Trebuchet MS"/>
                          <a:cs typeface="Trebuchet MS"/>
                        </a:rPr>
                        <a:t>Points?</a:t>
                      </a:r>
                    </a:p>
                  </a:txBody>
                  <a:tcPr/>
                </a:tc>
                <a:tc>
                  <a:txBody>
                    <a:bodyPr/>
                    <a:lstStyle/>
                    <a:p>
                      <a:r>
                        <a:rPr lang="en-ID" sz="1000" dirty="0"/>
                        <a:t> </a:t>
                      </a:r>
                      <a:r>
                        <a:rPr lang="en-US" sz="1000" dirty="0"/>
                        <a:t>Allows them to find their true selves so as not to be confused when
determine their work</a:t>
                      </a:r>
                    </a:p>
                  </a:txBody>
                  <a:tcPr/>
                </a:tc>
                <a:extLst>
                  <a:ext uri="{0D108BD9-81ED-4DB2-BD59-A6C34878D82A}">
                    <a16:rowId xmlns:a16="http://schemas.microsoft.com/office/drawing/2014/main" val="198638719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Skills?</a:t>
                      </a:r>
                      <a:endParaRPr lang="en-ID" sz="1000" dirty="0">
                        <a:latin typeface="Trebuchet MS"/>
                        <a:cs typeface="Trebuchet MS"/>
                      </a:endParaRPr>
                    </a:p>
                  </a:txBody>
                  <a:tcPr/>
                </a:tc>
                <a:tc>
                  <a:txBody>
                    <a:bodyPr/>
                    <a:lstStyle/>
                    <a:p>
                      <a:r>
                        <a:rPr lang="en-US" sz="1000" dirty="0"/>
                        <a:t>Provide the needs needed in the introduction of talent interests and \
The right learning they like</a:t>
                      </a:r>
                    </a:p>
                  </a:txBody>
                  <a:tcPr/>
                </a:tc>
                <a:extLst>
                  <a:ext uri="{0D108BD9-81ED-4DB2-BD59-A6C34878D82A}">
                    <a16:rowId xmlns:a16="http://schemas.microsoft.com/office/drawing/2014/main" val="86336611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79" dirty="0">
                          <a:latin typeface="Trebuchet MS"/>
                          <a:cs typeface="Trebuchet MS"/>
                        </a:rPr>
                        <a:t> </a:t>
                      </a:r>
                      <a:r>
                        <a:rPr lang="en-ID" sz="1000" dirty="0">
                          <a:latin typeface="Trebuchet MS"/>
                          <a:cs typeface="Trebuchet MS"/>
                        </a:rPr>
                        <a:t>factors?</a:t>
                      </a:r>
                    </a:p>
                  </a:txBody>
                  <a:tcPr/>
                </a:tc>
                <a:tc>
                  <a:txBody>
                    <a:bodyPr/>
                    <a:lstStyle/>
                    <a:p>
                      <a:r>
                        <a:rPr lang="en-US" sz="1000" dirty="0"/>
                        <a:t>-</a:t>
                      </a:r>
                    </a:p>
                  </a:txBody>
                  <a:tcPr/>
                </a:tc>
                <a:extLst>
                  <a:ext uri="{0D108BD9-81ED-4DB2-BD59-A6C34878D82A}">
                    <a16:rowId xmlns:a16="http://schemas.microsoft.com/office/drawing/2014/main" val="24006869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b="1" spc="100" dirty="0">
                          <a:solidFill>
                            <a:schemeClr val="bg1"/>
                          </a:solidFill>
                          <a:latin typeface="Trebuchet MS"/>
                          <a:cs typeface="Trebuchet MS"/>
                        </a:rPr>
                        <a:t>Weaknesses</a:t>
                      </a:r>
                      <a:endParaRPr lang="en-ID" sz="1000" dirty="0">
                        <a:solidFill>
                          <a:schemeClr val="bg1"/>
                        </a:solidFill>
                        <a:latin typeface="Trebuchet MS"/>
                        <a:cs typeface="Trebuchet MS"/>
                      </a:endParaRPr>
                    </a:p>
                  </a:txBody>
                  <a:tcPr>
                    <a:solidFill>
                      <a:schemeClr val="accent6"/>
                    </a:solidFill>
                  </a:tcPr>
                </a:tc>
                <a:tc>
                  <a:txBody>
                    <a:bodyPr/>
                    <a:lstStyle/>
                    <a:p>
                      <a:endParaRPr lang="en-US" sz="1000" dirty="0">
                        <a:solidFill>
                          <a:schemeClr val="bg1"/>
                        </a:solidFill>
                      </a:endParaRPr>
                    </a:p>
                  </a:txBody>
                  <a:tcPr>
                    <a:solidFill>
                      <a:schemeClr val="accent6"/>
                    </a:solidFill>
                  </a:tcPr>
                </a:tc>
                <a:extLst>
                  <a:ext uri="{0D108BD9-81ED-4DB2-BD59-A6C34878D82A}">
                    <a16:rowId xmlns:a16="http://schemas.microsoft.com/office/drawing/2014/main" val="3621206012"/>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6" dirty="0">
                          <a:latin typeface="Trebuchet MS"/>
                          <a:cs typeface="Trebuchet MS"/>
                        </a:rPr>
                        <a:t>Limitations? </a:t>
                      </a:r>
                      <a:endParaRPr lang="en-ID" sz="1000" dirty="0">
                        <a:latin typeface="Trebuchet MS"/>
                        <a:cs typeface="Trebuchet MS"/>
                      </a:endParaRPr>
                    </a:p>
                  </a:txBody>
                  <a:tcPr/>
                </a:tc>
                <a:tc>
                  <a:txBody>
                    <a:bodyPr/>
                    <a:lstStyle/>
                    <a:p>
                      <a:r>
                        <a:rPr lang="en-US" sz="1000" dirty="0"/>
                        <a:t>Not all devices can access this learning application.</a:t>
                      </a:r>
                    </a:p>
                  </a:txBody>
                  <a:tcPr/>
                </a:tc>
                <a:extLst>
                  <a:ext uri="{0D108BD9-81ED-4DB2-BD59-A6C34878D82A}">
                    <a16:rowId xmlns:a16="http://schemas.microsoft.com/office/drawing/2014/main" val="261769837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Lack</a:t>
                      </a:r>
                      <a:r>
                        <a:rPr lang="en-ID" sz="1000" spc="-49" dirty="0">
                          <a:latin typeface="Trebuchet MS"/>
                          <a:cs typeface="Trebuchet MS"/>
                        </a:rPr>
                        <a:t> </a:t>
                      </a:r>
                      <a:r>
                        <a:rPr lang="en-ID" sz="1000" spc="-15" dirty="0">
                          <a:latin typeface="Trebuchet MS"/>
                          <a:cs typeface="Trebuchet MS"/>
                        </a:rPr>
                        <a:t>of</a:t>
                      </a:r>
                      <a:r>
                        <a:rPr lang="en-ID" sz="1000" spc="-49" dirty="0">
                          <a:latin typeface="Trebuchet MS"/>
                          <a:cs typeface="Trebuchet MS"/>
                        </a:rPr>
                        <a:t> </a:t>
                      </a:r>
                      <a:r>
                        <a:rPr lang="en-ID" sz="1000" spc="-21" dirty="0">
                          <a:latin typeface="Trebuchet MS"/>
                          <a:cs typeface="Trebuchet MS"/>
                        </a:rPr>
                        <a:t>effort?  </a:t>
                      </a:r>
                    </a:p>
                  </a:txBody>
                  <a:tcPr/>
                </a:tc>
                <a:tc>
                  <a:txBody>
                    <a:bodyPr/>
                    <a:lstStyle/>
                    <a:p>
                      <a:r>
                        <a:rPr lang="en-US" sz="1000" dirty="0"/>
                        <a:t>Requires adequate infrastructure area internet connection</a:t>
                      </a:r>
                    </a:p>
                  </a:txBody>
                  <a:tcPr/>
                </a:tc>
                <a:extLst>
                  <a:ext uri="{0D108BD9-81ED-4DB2-BD59-A6C34878D82A}">
                    <a16:rowId xmlns:a16="http://schemas.microsoft.com/office/drawing/2014/main" val="2189922061"/>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25" dirty="0">
                          <a:latin typeface="Trebuchet MS"/>
                          <a:cs typeface="Trebuchet MS"/>
                        </a:rPr>
                        <a:t>Problems?</a:t>
                      </a:r>
                      <a:endParaRPr lang="en-ID" sz="1000" dirty="0">
                        <a:latin typeface="Trebuchet MS"/>
                        <a:cs typeface="Trebuchet MS"/>
                      </a:endParaRPr>
                    </a:p>
                  </a:txBody>
                  <a:tcPr/>
                </a:tc>
                <a:tc>
                  <a:txBody>
                    <a:bodyPr/>
                    <a:lstStyle/>
                    <a:p>
                      <a:r>
                        <a:rPr lang="en-US" sz="1000" dirty="0"/>
                        <a:t>The introduction of interest material can only be accessed digitally, so it is not
there is a live/offline introduction</a:t>
                      </a:r>
                    </a:p>
                  </a:txBody>
                  <a:tcPr/>
                </a:tc>
                <a:extLst>
                  <a:ext uri="{0D108BD9-81ED-4DB2-BD59-A6C34878D82A}">
                    <a16:rowId xmlns:a16="http://schemas.microsoft.com/office/drawing/2014/main" val="89279419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36" dirty="0">
                          <a:latin typeface="Trebuchet MS"/>
                          <a:cs typeface="Trebuchet MS"/>
                        </a:rPr>
                        <a:t>Poor</a:t>
                      </a:r>
                      <a:r>
                        <a:rPr lang="en-ID" sz="1000" spc="-49" dirty="0">
                          <a:latin typeface="Trebuchet MS"/>
                          <a:cs typeface="Trebuchet MS"/>
                        </a:rPr>
                        <a:t> </a:t>
                      </a:r>
                      <a:r>
                        <a:rPr lang="en-ID" sz="1000" spc="-6" dirty="0">
                          <a:latin typeface="Trebuchet MS"/>
                          <a:cs typeface="Trebuchet MS"/>
                        </a:rPr>
                        <a:t>strategy?  </a:t>
                      </a:r>
                    </a:p>
                  </a:txBody>
                  <a:tcPr/>
                </a:tc>
                <a:tc>
                  <a:txBody>
                    <a:bodyPr/>
                    <a:lstStyle/>
                    <a:p>
                      <a:r>
                        <a:rPr lang="en-ID" sz="1000" dirty="0"/>
                        <a:t>-</a:t>
                      </a:r>
                      <a:endParaRPr lang="en-US" sz="1000" dirty="0"/>
                    </a:p>
                  </a:txBody>
                  <a:tcPr/>
                </a:tc>
                <a:extLst>
                  <a:ext uri="{0D108BD9-81ED-4DB2-BD59-A6C34878D82A}">
                    <a16:rowId xmlns:a16="http://schemas.microsoft.com/office/drawing/2014/main" val="274554402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49" dirty="0">
                          <a:latin typeface="Trebuchet MS"/>
                          <a:cs typeface="Trebuchet MS"/>
                        </a:rPr>
                        <a:t> </a:t>
                      </a:r>
                      <a:r>
                        <a:rPr lang="en-ID" sz="1000" dirty="0">
                          <a:latin typeface="Trebuchet MS"/>
                          <a:cs typeface="Trebuchet MS"/>
                        </a:rPr>
                        <a:t>factors?</a:t>
                      </a:r>
                    </a:p>
                  </a:txBody>
                  <a:tcPr/>
                </a:tc>
                <a:tc>
                  <a:txBody>
                    <a:bodyPr/>
                    <a:lstStyle/>
                    <a:p>
                      <a:r>
                        <a:rPr lang="en-ID" sz="1000" dirty="0"/>
                        <a:t>-</a:t>
                      </a:r>
                      <a:endParaRPr lang="en-US" sz="1000" dirty="0"/>
                    </a:p>
                  </a:txBody>
                  <a:tcPr/>
                </a:tc>
                <a:extLst>
                  <a:ext uri="{0D108BD9-81ED-4DB2-BD59-A6C34878D82A}">
                    <a16:rowId xmlns:a16="http://schemas.microsoft.com/office/drawing/2014/main" val="15625584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b="1" spc="79" dirty="0">
                          <a:solidFill>
                            <a:schemeClr val="bg1"/>
                          </a:solidFill>
                          <a:latin typeface="Trebuchet MS"/>
                          <a:cs typeface="Trebuchet MS"/>
                        </a:rPr>
                        <a:t>Opportunities</a:t>
                      </a:r>
                      <a:endParaRPr lang="en-ID" sz="1000" dirty="0">
                        <a:solidFill>
                          <a:schemeClr val="bg1"/>
                        </a:solidFill>
                        <a:latin typeface="Trebuchet MS"/>
                        <a:cs typeface="Trebuchet MS"/>
                      </a:endParaRPr>
                    </a:p>
                  </a:txBody>
                  <a:tcPr>
                    <a:solidFill>
                      <a:schemeClr val="accent3"/>
                    </a:solidFill>
                  </a:tcPr>
                </a:tc>
                <a:tc>
                  <a:txBody>
                    <a:bodyPr/>
                    <a:lstStyle/>
                    <a:p>
                      <a:endParaRPr lang="en-US" sz="1000" dirty="0">
                        <a:solidFill>
                          <a:schemeClr val="bg1"/>
                        </a:solidFill>
                      </a:endParaRPr>
                    </a:p>
                  </a:txBody>
                  <a:tcPr>
                    <a:solidFill>
                      <a:schemeClr val="accent3"/>
                    </a:solidFill>
                  </a:tcPr>
                </a:tc>
                <a:extLst>
                  <a:ext uri="{0D108BD9-81ED-4DB2-BD59-A6C34878D82A}">
                    <a16:rowId xmlns:a16="http://schemas.microsoft.com/office/drawing/2014/main" val="339506831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21" dirty="0">
                          <a:latin typeface="Trebuchet MS"/>
                          <a:cs typeface="Trebuchet MS"/>
                        </a:rPr>
                        <a:t>Improvements? </a:t>
                      </a:r>
                    </a:p>
                  </a:txBody>
                  <a:tcPr/>
                </a:tc>
                <a:tc>
                  <a:txBody>
                    <a:bodyPr/>
                    <a:lstStyle/>
                    <a:p>
                      <a:r>
                        <a:rPr lang="en-US" sz="1000" dirty="0"/>
                        <a:t>The development and application of talent interest recognition technology can 
can provide new opportunities for innovative application development</a:t>
                      </a:r>
                    </a:p>
                  </a:txBody>
                  <a:tcPr/>
                </a:tc>
                <a:extLst>
                  <a:ext uri="{0D108BD9-81ED-4DB2-BD59-A6C34878D82A}">
                    <a16:rowId xmlns:a16="http://schemas.microsoft.com/office/drawing/2014/main" val="347086130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spc="21" dirty="0">
                          <a:latin typeface="Trebuchet MS"/>
                          <a:cs typeface="Trebuchet MS"/>
                        </a:rPr>
                        <a:t>Performance</a:t>
                      </a:r>
                      <a:r>
                        <a:rPr lang="en-US" sz="1000" spc="15" dirty="0">
                          <a:latin typeface="Trebuchet MS"/>
                          <a:cs typeface="Trebuchet MS"/>
                        </a:rPr>
                        <a:t>?</a:t>
                      </a:r>
                      <a:endParaRPr lang="en-ID" sz="1000" spc="21" dirty="0">
                        <a:latin typeface="Trebuchet MS"/>
                        <a:cs typeface="Trebuchet MS"/>
                      </a:endParaRPr>
                    </a:p>
                  </a:txBody>
                  <a:tcPr/>
                </a:tc>
                <a:tc>
                  <a:txBody>
                    <a:bodyPr/>
                    <a:lstStyle/>
                    <a:p>
                      <a:r>
                        <a:rPr lang="en-ID" sz="1000" dirty="0"/>
                        <a:t> </a:t>
                      </a:r>
                      <a:r>
                        <a:rPr lang="en-US" sz="1000" dirty="0"/>
                        <a:t>It can be easy for them to discover their talent interests so as not to 
wrong when taking a higher level</a:t>
                      </a:r>
                    </a:p>
                  </a:txBody>
                  <a:tcPr/>
                </a:tc>
                <a:extLst>
                  <a:ext uri="{0D108BD9-81ED-4DB2-BD59-A6C34878D82A}">
                    <a16:rowId xmlns:a16="http://schemas.microsoft.com/office/drawing/2014/main" val="837327212"/>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Opportunities?</a:t>
                      </a:r>
                      <a:endParaRPr lang="en-ID" sz="1000" dirty="0">
                        <a:latin typeface="Trebuchet MS"/>
                        <a:cs typeface="Trebuchet MS"/>
                      </a:endParaRPr>
                    </a:p>
                  </a:txBody>
                  <a:tcPr/>
                </a:tc>
                <a:tc>
                  <a:txBody>
                    <a:bodyPr/>
                    <a:lstStyle/>
                    <a:p>
                      <a:r>
                        <a:rPr lang="en-ID" sz="1000" dirty="0"/>
                        <a:t>-</a:t>
                      </a:r>
                      <a:endParaRPr lang="en-US" sz="1000" dirty="0"/>
                    </a:p>
                  </a:txBody>
                  <a:tcPr/>
                </a:tc>
                <a:extLst>
                  <a:ext uri="{0D108BD9-81ED-4DB2-BD59-A6C34878D82A}">
                    <a16:rowId xmlns:a16="http://schemas.microsoft.com/office/drawing/2014/main" val="416479088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40" dirty="0">
                          <a:latin typeface="Trebuchet MS"/>
                          <a:cs typeface="Trebuchet MS"/>
                        </a:rPr>
                        <a:t>Consumer</a:t>
                      </a:r>
                      <a:r>
                        <a:rPr lang="en-ID" sz="1000" spc="-49" dirty="0">
                          <a:latin typeface="Trebuchet MS"/>
                          <a:cs typeface="Trebuchet MS"/>
                        </a:rPr>
                        <a:t> </a:t>
                      </a:r>
                      <a:r>
                        <a:rPr lang="en-ID" sz="1000" spc="15" dirty="0">
                          <a:latin typeface="Trebuchet MS"/>
                          <a:cs typeface="Trebuchet MS"/>
                        </a:rPr>
                        <a:t>behavior?  </a:t>
                      </a:r>
                    </a:p>
                  </a:txBody>
                  <a:tcPr/>
                </a:tc>
                <a:tc>
                  <a:txBody>
                    <a:bodyPr/>
                    <a:lstStyle/>
                    <a:p>
                      <a:r>
                        <a:rPr lang="en-ID" sz="1000" dirty="0"/>
                        <a:t>-</a:t>
                      </a:r>
                      <a:endParaRPr lang="en-US" sz="1000" dirty="0"/>
                    </a:p>
                  </a:txBody>
                  <a:tcPr/>
                </a:tc>
                <a:extLst>
                  <a:ext uri="{0D108BD9-81ED-4DB2-BD59-A6C34878D82A}">
                    <a16:rowId xmlns:a16="http://schemas.microsoft.com/office/drawing/2014/main" val="620290443"/>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55" dirty="0">
                          <a:latin typeface="Trebuchet MS"/>
                          <a:cs typeface="Trebuchet MS"/>
                        </a:rPr>
                        <a:t> </a:t>
                      </a:r>
                      <a:r>
                        <a:rPr lang="en-ID" sz="1000" dirty="0">
                          <a:latin typeface="Trebuchet MS"/>
                          <a:cs typeface="Trebuchet MS"/>
                        </a:rPr>
                        <a:t>factors?</a:t>
                      </a:r>
                    </a:p>
                  </a:txBody>
                  <a:tcPr/>
                </a:tc>
                <a:tc>
                  <a:txBody>
                    <a:bodyPr/>
                    <a:lstStyle/>
                    <a:p>
                      <a:r>
                        <a:rPr lang="en-ID" sz="1000" dirty="0"/>
                        <a:t>-</a:t>
                      </a:r>
                      <a:endParaRPr lang="en-US" sz="1000" dirty="0"/>
                    </a:p>
                  </a:txBody>
                  <a:tcPr/>
                </a:tc>
                <a:extLst>
                  <a:ext uri="{0D108BD9-81ED-4DB2-BD59-A6C34878D82A}">
                    <a16:rowId xmlns:a16="http://schemas.microsoft.com/office/drawing/2014/main" val="1415804519"/>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b="1" spc="64" dirty="0">
                          <a:solidFill>
                            <a:schemeClr val="bg1"/>
                          </a:solidFill>
                          <a:latin typeface="Trebuchet MS"/>
                          <a:cs typeface="Trebuchet MS"/>
                        </a:rPr>
                        <a:t>Threats</a:t>
                      </a:r>
                      <a:endParaRPr lang="en-ID" sz="1000" dirty="0">
                        <a:solidFill>
                          <a:schemeClr val="bg1"/>
                        </a:solidFill>
                        <a:latin typeface="Trebuchet MS"/>
                        <a:cs typeface="Trebuchet MS"/>
                      </a:endParaRPr>
                    </a:p>
                  </a:txBody>
                  <a:tcPr>
                    <a:solidFill>
                      <a:schemeClr val="accent2"/>
                    </a:solidFill>
                  </a:tcPr>
                </a:tc>
                <a:tc>
                  <a:txBody>
                    <a:bodyPr/>
                    <a:lstStyle/>
                    <a:p>
                      <a:endParaRPr lang="en-US" sz="1000" dirty="0">
                        <a:solidFill>
                          <a:schemeClr val="bg1"/>
                        </a:solidFill>
                      </a:endParaRPr>
                    </a:p>
                  </a:txBody>
                  <a:tcPr>
                    <a:solidFill>
                      <a:schemeClr val="accent2"/>
                    </a:solidFill>
                  </a:tcPr>
                </a:tc>
                <a:extLst>
                  <a:ext uri="{0D108BD9-81ED-4DB2-BD59-A6C34878D82A}">
                    <a16:rowId xmlns:a16="http://schemas.microsoft.com/office/drawing/2014/main" val="4066258499"/>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External</a:t>
                      </a:r>
                      <a:r>
                        <a:rPr lang="en-ID" sz="1000" spc="-49" dirty="0">
                          <a:latin typeface="Trebuchet MS"/>
                          <a:cs typeface="Trebuchet MS"/>
                        </a:rPr>
                        <a:t> </a:t>
                      </a:r>
                      <a:r>
                        <a:rPr lang="en-ID" sz="1000" spc="6" dirty="0">
                          <a:latin typeface="Trebuchet MS"/>
                          <a:cs typeface="Trebuchet MS"/>
                        </a:rPr>
                        <a:t>trouble?  </a:t>
                      </a:r>
                    </a:p>
                  </a:txBody>
                  <a:tcPr/>
                </a:tc>
                <a:tc>
                  <a:txBody>
                    <a:bodyPr/>
                    <a:lstStyle/>
                    <a:p>
                      <a:r>
                        <a:rPr lang="en-US" sz="1000" dirty="0"/>
                        <a:t>The possibility of a cyber attack due to system vulnerabilities
 which may cause the app to be inaccessible or interfere with the luring</a:t>
                      </a:r>
                    </a:p>
                  </a:txBody>
                  <a:tcPr/>
                </a:tc>
                <a:extLst>
                  <a:ext uri="{0D108BD9-81ED-4DB2-BD59-A6C34878D82A}">
                    <a16:rowId xmlns:a16="http://schemas.microsoft.com/office/drawing/2014/main" val="1762829681"/>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obstacles?</a:t>
                      </a:r>
                      <a:endParaRPr lang="en-ID" sz="1000" dirty="0">
                        <a:latin typeface="Trebuchet MS"/>
                        <a:cs typeface="Trebuchet MS"/>
                      </a:endParaRPr>
                    </a:p>
                  </a:txBody>
                  <a:tcPr/>
                </a:tc>
                <a:tc>
                  <a:txBody>
                    <a:bodyPr/>
                    <a:lstStyle/>
                    <a:p>
                      <a:r>
                        <a:rPr lang="en-US" sz="1000" dirty="0"/>
                        <a:t>Enable a digital divide between students who don't
have application access with which to have access.</a:t>
                      </a:r>
                    </a:p>
                  </a:txBody>
                  <a:tcPr/>
                </a:tc>
                <a:extLst>
                  <a:ext uri="{0D108BD9-81ED-4DB2-BD59-A6C34878D82A}">
                    <a16:rowId xmlns:a16="http://schemas.microsoft.com/office/drawing/2014/main" val="1111557037"/>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21" dirty="0">
                          <a:latin typeface="Trebuchet MS"/>
                          <a:cs typeface="Trebuchet MS"/>
                        </a:rPr>
                        <a:t>Trends?</a:t>
                      </a:r>
                      <a:endParaRPr lang="en-ID" sz="1000" dirty="0">
                        <a:latin typeface="Trebuchet MS"/>
                        <a:cs typeface="Trebuchet MS"/>
                      </a:endParaRPr>
                    </a:p>
                  </a:txBody>
                  <a:tcPr/>
                </a:tc>
                <a:tc>
                  <a:txBody>
                    <a:bodyPr/>
                    <a:lstStyle/>
                    <a:p>
                      <a:r>
                        <a:rPr lang="en-ID" sz="1000" dirty="0"/>
                        <a:t>-</a:t>
                      </a:r>
                      <a:endParaRPr lang="en-US" sz="1000" dirty="0"/>
                    </a:p>
                  </a:txBody>
                  <a:tcPr/>
                </a:tc>
                <a:extLst>
                  <a:ext uri="{0D108BD9-81ED-4DB2-BD59-A6C34878D82A}">
                    <a16:rowId xmlns:a16="http://schemas.microsoft.com/office/drawing/2014/main" val="2877004072"/>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79" dirty="0">
                          <a:latin typeface="Trebuchet MS"/>
                          <a:cs typeface="Trebuchet MS"/>
                        </a:rPr>
                        <a:t> </a:t>
                      </a:r>
                      <a:r>
                        <a:rPr lang="en-ID" sz="1000" dirty="0">
                          <a:latin typeface="Trebuchet MS"/>
                          <a:cs typeface="Trebuchet MS"/>
                        </a:rPr>
                        <a:t>factors?</a:t>
                      </a:r>
                    </a:p>
                  </a:txBody>
                  <a:tcPr/>
                </a:tc>
                <a:tc>
                  <a:txBody>
                    <a:bodyPr/>
                    <a:lstStyle/>
                    <a:p>
                      <a:r>
                        <a:rPr lang="en-ID" sz="1000" dirty="0"/>
                        <a:t>-</a:t>
                      </a:r>
                      <a:endParaRPr lang="en-US" sz="1000" dirty="0"/>
                    </a:p>
                  </a:txBody>
                  <a:tcPr/>
                </a:tc>
                <a:extLst>
                  <a:ext uri="{0D108BD9-81ED-4DB2-BD59-A6C34878D82A}">
                    <a16:rowId xmlns:a16="http://schemas.microsoft.com/office/drawing/2014/main" val="288928359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143000" y="1123352"/>
            <a:ext cx="5578779"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Competitor</a:t>
            </a:r>
          </a:p>
        </p:txBody>
      </p:sp>
      <p:sp>
        <p:nvSpPr>
          <p:cNvPr id="8" name="object 8"/>
          <p:cNvSpPr txBox="1"/>
          <p:nvPr/>
        </p:nvSpPr>
        <p:spPr>
          <a:xfrm>
            <a:off x="1166446" y="2367938"/>
            <a:ext cx="1759584"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DIRECT COMPETITION</a:t>
            </a:r>
          </a:p>
        </p:txBody>
      </p:sp>
      <p:sp>
        <p:nvSpPr>
          <p:cNvPr id="9" name="object 9"/>
          <p:cNvSpPr txBox="1"/>
          <p:nvPr/>
        </p:nvSpPr>
        <p:spPr>
          <a:xfrm>
            <a:off x="1191565" y="5231353"/>
            <a:ext cx="122174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USER REVIEWS</a:t>
            </a:r>
          </a:p>
        </p:txBody>
      </p:sp>
      <p:sp>
        <p:nvSpPr>
          <p:cNvPr id="16" name="object 16"/>
          <p:cNvSpPr txBox="1"/>
          <p:nvPr/>
        </p:nvSpPr>
        <p:spPr>
          <a:xfrm>
            <a:off x="5738446" y="2367938"/>
            <a:ext cx="1929763"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INDIRECT COMPETITION</a:t>
            </a:r>
          </a:p>
        </p:txBody>
      </p:sp>
      <p:grpSp>
        <p:nvGrpSpPr>
          <p:cNvPr id="35" name="object 35"/>
          <p:cNvGrpSpPr/>
          <p:nvPr/>
        </p:nvGrpSpPr>
        <p:grpSpPr>
          <a:xfrm>
            <a:off x="8053706" y="915670"/>
            <a:ext cx="1014094" cy="532130"/>
            <a:chOff x="5981713" y="1414963"/>
            <a:chExt cx="1014094" cy="532130"/>
          </a:xfrm>
        </p:grpSpPr>
        <p:sp>
          <p:nvSpPr>
            <p:cNvPr id="36" name="object 36"/>
            <p:cNvSpPr/>
            <p:nvPr/>
          </p:nvSpPr>
          <p:spPr>
            <a:xfrm>
              <a:off x="6163544" y="15967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4" y="1497"/>
                  </a:lnTo>
                  <a:lnTo>
                    <a:pt x="826069" y="5579"/>
                  </a:lnTo>
                  <a:lnTo>
                    <a:pt x="830151" y="11634"/>
                  </a:lnTo>
                  <a:lnTo>
                    <a:pt x="831648" y="19048"/>
                  </a:lnTo>
                  <a:lnTo>
                    <a:pt x="831648" y="331063"/>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dirty="0"/>
                <a:t>6</a:t>
              </a:r>
              <a:endParaRPr dirty="0"/>
            </a:p>
          </p:txBody>
        </p:sp>
        <p:sp>
          <p:nvSpPr>
            <p:cNvPr id="37" name="object 37"/>
            <p:cNvSpPr/>
            <p:nvPr/>
          </p:nvSpPr>
          <p:spPr>
            <a:xfrm>
              <a:off x="5981713" y="141496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8" name="object 38"/>
            <p:cNvPicPr/>
            <p:nvPr/>
          </p:nvPicPr>
          <p:blipFill>
            <a:blip r:embed="rId2" cstate="print"/>
            <a:stretch>
              <a:fillRect/>
            </a:stretch>
          </p:blipFill>
          <p:spPr>
            <a:xfrm>
              <a:off x="6144591" y="1505450"/>
              <a:ext cx="108584" cy="165592"/>
            </a:xfrm>
            <a:prstGeom prst="rect">
              <a:avLst/>
            </a:prstGeom>
          </p:spPr>
        </p:pic>
      </p:grpSp>
      <p:sp>
        <p:nvSpPr>
          <p:cNvPr id="40" name="TextBox 39">
            <a:extLst>
              <a:ext uri="{FF2B5EF4-FFF2-40B4-BE49-F238E27FC236}">
                <a16:creationId xmlns:a16="http://schemas.microsoft.com/office/drawing/2014/main" id="{5EA8F5B7-9731-70D3-FAFE-BD1890DF1F33}"/>
              </a:ext>
            </a:extLst>
          </p:cNvPr>
          <p:cNvSpPr txBox="1"/>
          <p:nvPr/>
        </p:nvSpPr>
        <p:spPr>
          <a:xfrm>
            <a:off x="1166446" y="2686494"/>
            <a:ext cx="3329354" cy="646331"/>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Ruang Guru</a:t>
            </a:r>
          </a:p>
          <a:p>
            <a:pPr marL="342900" indent="-342900">
              <a:buFont typeface="+mj-lt"/>
              <a:buAutoNum type="arabicPeriod"/>
            </a:pPr>
            <a:r>
              <a:rPr lang="en-US" dirty="0" err="1"/>
              <a:t>Quipper</a:t>
            </a:r>
            <a:endParaRPr lang="en-US" dirty="0"/>
          </a:p>
        </p:txBody>
      </p:sp>
      <p:sp>
        <p:nvSpPr>
          <p:cNvPr id="41" name="TextBox 40">
            <a:extLst>
              <a:ext uri="{FF2B5EF4-FFF2-40B4-BE49-F238E27FC236}">
                <a16:creationId xmlns:a16="http://schemas.microsoft.com/office/drawing/2014/main" id="{4EB83168-2B40-BBD3-6554-2AADEEEFB194}"/>
              </a:ext>
            </a:extLst>
          </p:cNvPr>
          <p:cNvSpPr txBox="1"/>
          <p:nvPr/>
        </p:nvSpPr>
        <p:spPr>
          <a:xfrm>
            <a:off x="5738446" y="2671427"/>
            <a:ext cx="3329354" cy="369332"/>
          </a:xfrm>
          <a:prstGeom prst="rect">
            <a:avLst/>
          </a:prstGeom>
          <a:noFill/>
          <a:ln>
            <a:solidFill>
              <a:schemeClr val="tx1"/>
            </a:solidFill>
          </a:ln>
        </p:spPr>
        <p:txBody>
          <a:bodyPr wrap="square" rtlCol="0">
            <a:spAutoFit/>
          </a:bodyPr>
          <a:lstStyle/>
          <a:p>
            <a:pPr marL="342900" indent="-342900">
              <a:buFont typeface="+mj-lt"/>
              <a:buAutoNum type="arabicPeriod"/>
            </a:pPr>
            <a:r>
              <a:rPr lang="en-US"/>
              <a:t>Onsite introduction</a:t>
            </a:r>
            <a:endParaRPr lang="en-US" dirty="0"/>
          </a:p>
        </p:txBody>
      </p:sp>
      <p:sp>
        <p:nvSpPr>
          <p:cNvPr id="43" name="TextBox 42">
            <a:extLst>
              <a:ext uri="{FF2B5EF4-FFF2-40B4-BE49-F238E27FC236}">
                <a16:creationId xmlns:a16="http://schemas.microsoft.com/office/drawing/2014/main" id="{02DE9760-1B91-FBD0-B218-D88D500C4AF4}"/>
              </a:ext>
            </a:extLst>
          </p:cNvPr>
          <p:cNvSpPr txBox="1"/>
          <p:nvPr/>
        </p:nvSpPr>
        <p:spPr>
          <a:xfrm>
            <a:off x="1161085" y="5562600"/>
            <a:ext cx="7924800" cy="3323987"/>
          </a:xfrm>
          <a:prstGeom prst="rect">
            <a:avLst/>
          </a:prstGeom>
          <a:noFill/>
          <a:ln>
            <a:solidFill>
              <a:schemeClr val="tx1"/>
            </a:solidFill>
          </a:ln>
        </p:spPr>
        <p:txBody>
          <a:bodyPr wrap="square" rtlCol="0">
            <a:spAutoFit/>
          </a:bodyPr>
          <a:lstStyle/>
          <a:p>
            <a:pPr marL="342900" indent="-342900">
              <a:buAutoNum type="arabicPeriod"/>
            </a:pPr>
            <a:r>
              <a:rPr lang="en-ID" sz="1400" dirty="0"/>
              <a:t>Ruang Guru</a:t>
            </a:r>
          </a:p>
          <a:p>
            <a:r>
              <a:rPr lang="en-US" sz="1400" dirty="0"/>
              <a:t>An online learning platform that provides a variety of learning materials ranging from elementary - high school, which can be accessed through applications or the web.</a:t>
            </a:r>
          </a:p>
          <a:p>
            <a:r>
              <a:rPr lang="en-US" sz="1400" dirty="0"/>
              <a:t>Advantage:</a:t>
            </a:r>
          </a:p>
          <a:p>
            <a:pPr marL="342900" indent="-342900">
              <a:buAutoNum type="arabicPeriod"/>
            </a:pPr>
            <a:r>
              <a:rPr lang="en-US" sz="1400" dirty="0"/>
              <a:t>Have a private tutor who can help students understand the material
Complete learning materials adapted to the Indonesian curriculum</a:t>
            </a:r>
          </a:p>
          <a:p>
            <a:r>
              <a:rPr lang="fi-FI" sz="1400" dirty="0"/>
              <a:t>Weaknesses:</a:t>
            </a:r>
          </a:p>
          <a:p>
            <a:pPr marL="342900" indent="-342900">
              <a:buAutoNum type="arabicPeriod"/>
            </a:pPr>
            <a:r>
              <a:rPr lang="fi-FI" sz="1400" dirty="0"/>
              <a:t>Constraints in the network</a:t>
            </a:r>
          </a:p>
          <a:p>
            <a:pPr marL="342900" indent="-342900">
              <a:buAutoNum type="arabicPeriod"/>
            </a:pPr>
            <a:r>
              <a:rPr lang="en-US" sz="1400" dirty="0"/>
              <a:t>Limited interaction between teachers and students because it is carried out online</a:t>
            </a:r>
          </a:p>
          <a:p>
            <a:pPr marL="342900" indent="-342900">
              <a:buAutoNum type="arabicPeriod"/>
            </a:pPr>
            <a:endParaRPr lang="en-US" sz="1400" dirty="0"/>
          </a:p>
          <a:p>
            <a:r>
              <a:rPr lang="en-US" sz="1400" dirty="0"/>
              <a:t>2. </a:t>
            </a:r>
            <a:r>
              <a:rPr lang="en-US" sz="1400" dirty="0" err="1"/>
              <a:t>Quipper</a:t>
            </a:r>
            <a:endParaRPr lang="en-US" sz="1400" dirty="0"/>
          </a:p>
          <a:p>
            <a:r>
              <a:rPr lang="en-US" sz="1400" dirty="0"/>
              <a:t>An online learning platform that provides video-based learning materials, practice questions, and online exams. Advantages and disadvantages: Learning materials that are complete and adapted to the Indonesian curriculum, features of question and online exams, some materials are only provided in the form of videos, prices are relatively expensive</a:t>
            </a:r>
          </a:p>
        </p:txBody>
      </p:sp>
      <p:sp>
        <p:nvSpPr>
          <p:cNvPr id="11" name="Slide Number Placeholder 10">
            <a:extLst>
              <a:ext uri="{FF2B5EF4-FFF2-40B4-BE49-F238E27FC236}">
                <a16:creationId xmlns:a16="http://schemas.microsoft.com/office/drawing/2014/main" id="{C6616529-3618-1495-60AA-69EC9D76C1DF}"/>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11</a:t>
            </a:fld>
            <a:r>
              <a:rPr spc="-94" dirty="0"/>
              <a:t> </a:t>
            </a:r>
            <a:r>
              <a:rPr spc="-6" dirty="0"/>
              <a:t>fr</a:t>
            </a:r>
            <a:r>
              <a:rPr spc="70" dirty="0"/>
              <a:t>o</a:t>
            </a:r>
            <a:r>
              <a:rPr spc="106" dirty="0"/>
              <a:t>m</a:t>
            </a:r>
            <a:r>
              <a:rPr spc="-94" dirty="0"/>
              <a:t> </a:t>
            </a:r>
            <a:r>
              <a:rPr lang="en-US" u="sng" spc="-94" dirty="0">
                <a:uFill>
                  <a:solidFill>
                    <a:srgbClr val="000000"/>
                  </a:solidFill>
                </a:uFill>
                <a:latin typeface="Times New Roman"/>
                <a:cs typeface="Times New Roman"/>
              </a:rPr>
              <a:t>1 </a:t>
            </a:r>
            <a:r>
              <a:rPr u="sng" dirty="0">
                <a:uFill>
                  <a:solidFill>
                    <a:srgbClr val="000000"/>
                  </a:solidFill>
                </a:uFill>
                <a:latin typeface="Times New Roman"/>
                <a:cs typeface="Times New Roman"/>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55715" y="1123352"/>
            <a:ext cx="5941008"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Hypotheses</a:t>
            </a:r>
          </a:p>
        </p:txBody>
      </p:sp>
      <p:sp>
        <p:nvSpPr>
          <p:cNvPr id="4" name="object 4"/>
          <p:cNvSpPr txBox="1"/>
          <p:nvPr/>
        </p:nvSpPr>
        <p:spPr>
          <a:xfrm>
            <a:off x="1071706" y="2431757"/>
            <a:ext cx="2261871" cy="197618"/>
          </a:xfrm>
          <a:prstGeom prst="rect">
            <a:avLst/>
          </a:prstGeom>
        </p:spPr>
        <p:txBody>
          <a:bodyPr vert="horz" wrap="square" lIns="0" tIns="12700" rIns="0" bIns="0" rtlCol="0">
            <a:spAutoFit/>
          </a:bodyPr>
          <a:lstStyle/>
          <a:p>
            <a:pPr marL="12701">
              <a:spcBef>
                <a:spcPts val="100"/>
              </a:spcBef>
              <a:tabLst>
                <a:tab pos="1378051" algn="l"/>
              </a:tabLst>
            </a:pPr>
            <a:r>
              <a:rPr sz="1201" dirty="0">
                <a:latin typeface="Verdana"/>
                <a:cs typeface="Verdana"/>
              </a:rPr>
              <a:t>HYPOTHESES	PERSONAS</a:t>
            </a:r>
          </a:p>
        </p:txBody>
      </p:sp>
      <p:sp>
        <p:nvSpPr>
          <p:cNvPr id="5" name="object 5"/>
          <p:cNvSpPr txBox="1"/>
          <p:nvPr/>
        </p:nvSpPr>
        <p:spPr>
          <a:xfrm>
            <a:off x="4837418" y="2431757"/>
            <a:ext cx="115443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EXPLANATION</a:t>
            </a:r>
          </a:p>
        </p:txBody>
      </p:sp>
      <p:grpSp>
        <p:nvGrpSpPr>
          <p:cNvPr id="49" name="object 49"/>
          <p:cNvGrpSpPr/>
          <p:nvPr/>
        </p:nvGrpSpPr>
        <p:grpSpPr>
          <a:xfrm>
            <a:off x="8053706" y="915670"/>
            <a:ext cx="1014094" cy="532130"/>
            <a:chOff x="8267653" y="1751191"/>
            <a:chExt cx="1014094" cy="532130"/>
          </a:xfrm>
        </p:grpSpPr>
        <p:sp>
          <p:nvSpPr>
            <p:cNvPr id="50" name="object 50"/>
            <p:cNvSpPr/>
            <p:nvPr/>
          </p:nvSpPr>
          <p:spPr>
            <a:xfrm>
              <a:off x="8449484" y="1933022"/>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10</a:t>
              </a:r>
              <a:endParaRPr sz="2000" dirty="0"/>
            </a:p>
          </p:txBody>
        </p:sp>
        <p:sp>
          <p:nvSpPr>
            <p:cNvPr id="51" name="object 51"/>
            <p:cNvSpPr/>
            <p:nvPr/>
          </p:nvSpPr>
          <p:spPr>
            <a:xfrm>
              <a:off x="8267653" y="1751191"/>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2" name="object 52"/>
            <p:cNvPicPr/>
            <p:nvPr/>
          </p:nvPicPr>
          <p:blipFill>
            <a:blip r:embed="rId2" cstate="print"/>
            <a:stretch>
              <a:fillRect/>
            </a:stretch>
          </p:blipFill>
          <p:spPr>
            <a:xfrm>
              <a:off x="8430530" y="1841679"/>
              <a:ext cx="108584" cy="165592"/>
            </a:xfrm>
            <a:prstGeom prst="rect">
              <a:avLst/>
            </a:prstGeom>
          </p:spPr>
        </p:pic>
      </p:grpSp>
      <p:sp>
        <p:nvSpPr>
          <p:cNvPr id="54" name="TextBox 53">
            <a:extLst>
              <a:ext uri="{FF2B5EF4-FFF2-40B4-BE49-F238E27FC236}">
                <a16:creationId xmlns:a16="http://schemas.microsoft.com/office/drawing/2014/main" id="{70491D80-0ABF-CF40-8D90-ED1C2273720D}"/>
              </a:ext>
            </a:extLst>
          </p:cNvPr>
          <p:cNvSpPr txBox="1"/>
          <p:nvPr/>
        </p:nvSpPr>
        <p:spPr>
          <a:xfrm>
            <a:off x="1138434" y="2712941"/>
            <a:ext cx="1064208" cy="1754326"/>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HPS 1 </a:t>
            </a:r>
          </a:p>
          <a:p>
            <a:pPr marL="342900" indent="-342900">
              <a:buFont typeface="+mj-lt"/>
              <a:buAutoNum type="arabicPeriod"/>
            </a:pPr>
            <a:r>
              <a:rPr lang="en-US" dirty="0"/>
              <a:t>HPS 2</a:t>
            </a:r>
          </a:p>
          <a:p>
            <a:pPr marL="342900" indent="-342900">
              <a:buFont typeface="+mj-lt"/>
              <a:buAutoNum type="arabicPeriod"/>
            </a:pPr>
            <a:r>
              <a:rPr lang="en-US" dirty="0"/>
              <a:t>HPS 3  </a:t>
            </a:r>
          </a:p>
          <a:p>
            <a:pPr marL="342900" indent="-342900">
              <a:buFont typeface="+mj-lt"/>
              <a:buAutoNum type="arabicPeriod"/>
            </a:pPr>
            <a:r>
              <a:rPr lang="en-US" dirty="0"/>
              <a:t>HPS 4</a:t>
            </a:r>
          </a:p>
          <a:p>
            <a:pPr marL="342900" indent="-342900">
              <a:buFont typeface="+mj-lt"/>
              <a:buAutoNum type="arabicPeriod"/>
            </a:pPr>
            <a:r>
              <a:rPr lang="en-US" dirty="0"/>
              <a:t>HPS 5 </a:t>
            </a:r>
          </a:p>
          <a:p>
            <a:pPr marL="342900" indent="-342900">
              <a:buFont typeface="+mj-lt"/>
              <a:buAutoNum type="arabicPeriod"/>
            </a:pPr>
            <a:endParaRPr lang="en-US" dirty="0"/>
          </a:p>
        </p:txBody>
      </p:sp>
      <p:sp>
        <p:nvSpPr>
          <p:cNvPr id="55" name="TextBox 54">
            <a:extLst>
              <a:ext uri="{FF2B5EF4-FFF2-40B4-BE49-F238E27FC236}">
                <a16:creationId xmlns:a16="http://schemas.microsoft.com/office/drawing/2014/main" id="{23BDDF1D-BC54-31D5-B11A-7C46605E2C32}"/>
              </a:ext>
            </a:extLst>
          </p:cNvPr>
          <p:cNvSpPr txBox="1"/>
          <p:nvPr/>
        </p:nvSpPr>
        <p:spPr>
          <a:xfrm>
            <a:off x="2421498" y="2687503"/>
            <a:ext cx="2261871" cy="1477328"/>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a:t>
            </a:r>
            <a:r>
              <a:rPr lang="en-US" dirty="0" err="1"/>
              <a:t>Sasmita</a:t>
            </a:r>
            <a:endParaRPr lang="en-US" dirty="0"/>
          </a:p>
          <a:p>
            <a:pPr marL="342900" indent="-342900">
              <a:buFont typeface="+mj-lt"/>
              <a:buAutoNum type="arabicPeriod"/>
            </a:pPr>
            <a:r>
              <a:rPr lang="en-US" dirty="0"/>
              <a:t> </a:t>
            </a:r>
            <a:r>
              <a:rPr lang="en-US" dirty="0" err="1"/>
              <a:t>Zaril</a:t>
            </a:r>
            <a:endParaRPr lang="en-US" dirty="0"/>
          </a:p>
          <a:p>
            <a:pPr marL="342900" indent="-342900">
              <a:buFont typeface="+mj-lt"/>
              <a:buAutoNum type="arabicPeriod"/>
            </a:pPr>
            <a:r>
              <a:rPr lang="en-US" dirty="0"/>
              <a:t> </a:t>
            </a:r>
            <a:r>
              <a:rPr lang="en-US" dirty="0" err="1"/>
              <a:t>Farzi</a:t>
            </a:r>
            <a:endParaRPr lang="en-US" dirty="0"/>
          </a:p>
          <a:p>
            <a:pPr marL="342900" indent="-342900">
              <a:buFont typeface="+mj-lt"/>
              <a:buAutoNum type="arabicPeriod"/>
            </a:pPr>
            <a:r>
              <a:rPr lang="en-US" dirty="0"/>
              <a:t> Noni</a:t>
            </a:r>
          </a:p>
          <a:p>
            <a:pPr marL="342900" indent="-342900">
              <a:buFont typeface="+mj-lt"/>
              <a:buAutoNum type="arabicPeriod"/>
            </a:pPr>
            <a:r>
              <a:rPr lang="en-US" dirty="0"/>
              <a:t> </a:t>
            </a:r>
            <a:r>
              <a:rPr lang="en-US" dirty="0" err="1"/>
              <a:t>Edang</a:t>
            </a:r>
            <a:endParaRPr lang="en-US" dirty="0"/>
          </a:p>
        </p:txBody>
      </p:sp>
      <p:sp>
        <p:nvSpPr>
          <p:cNvPr id="56" name="TextBox 55">
            <a:extLst>
              <a:ext uri="{FF2B5EF4-FFF2-40B4-BE49-F238E27FC236}">
                <a16:creationId xmlns:a16="http://schemas.microsoft.com/office/drawing/2014/main" id="{5D5D7CD8-334A-A8BF-CE29-2B2BCDCCC556}"/>
              </a:ext>
            </a:extLst>
          </p:cNvPr>
          <p:cNvSpPr txBox="1"/>
          <p:nvPr/>
        </p:nvSpPr>
        <p:spPr>
          <a:xfrm>
            <a:off x="4859372" y="2674908"/>
            <a:ext cx="5046628" cy="2893100"/>
          </a:xfrm>
          <a:prstGeom prst="rect">
            <a:avLst/>
          </a:prstGeom>
          <a:noFill/>
          <a:ln>
            <a:solidFill>
              <a:schemeClr val="tx1"/>
            </a:solidFill>
          </a:ln>
        </p:spPr>
        <p:txBody>
          <a:bodyPr wrap="square" rtlCol="0">
            <a:spAutoFit/>
          </a:bodyPr>
          <a:lstStyle/>
          <a:p>
            <a:pPr marL="342900" indent="-342900">
              <a:buFont typeface="+mj-lt"/>
              <a:buAutoNum type="arabicPeriod"/>
            </a:pPr>
            <a:r>
              <a:rPr lang="en-US" sz="1400"/>
              <a:t>The use of talent interest recognition applications must be able to increase their interest in learning in the form of more efficient and interesting learning
Talent interest recognition applications should be able to assist them in determining their majors more interactively and effectively
This application must be able to run smoothly and easily in its application because it uses from all ages
This application is expected to have a statistical feature so that they can monitor their results making it easier for them to determine their talent interests
A person who is still confused about his talent and confused about finding a job that suits his fashion</a:t>
            </a:r>
            <a:endParaRPr lang="en-US" sz="1400" dirty="0"/>
          </a:p>
        </p:txBody>
      </p:sp>
      <p:sp>
        <p:nvSpPr>
          <p:cNvPr id="11" name="Slide Number Placeholder 10">
            <a:extLst>
              <a:ext uri="{FF2B5EF4-FFF2-40B4-BE49-F238E27FC236}">
                <a16:creationId xmlns:a16="http://schemas.microsoft.com/office/drawing/2014/main" id="{AD1E2500-1579-4AA5-7D11-801DED9DDB72}"/>
              </a:ext>
            </a:extLst>
          </p:cNvPr>
          <p:cNvSpPr>
            <a:spLocks noGrp="1"/>
          </p:cNvSpPr>
          <p:nvPr>
            <p:ph type="sldNum" sz="quarter" idx="7"/>
          </p:nvPr>
        </p:nvSpPr>
        <p:spPr>
          <a:xfrm>
            <a:off x="4126219"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12</a:t>
            </a:fld>
            <a:r>
              <a:rPr spc="-94" dirty="0"/>
              <a:t> </a:t>
            </a:r>
            <a:r>
              <a:rPr spc="-6" dirty="0"/>
              <a:t>fr</a:t>
            </a:r>
            <a:r>
              <a:rPr spc="70" dirty="0"/>
              <a:t>o</a:t>
            </a:r>
            <a:r>
              <a:rPr spc="106" dirty="0"/>
              <a:t>m</a:t>
            </a:r>
            <a:r>
              <a:rPr spc="-94" dirty="0"/>
              <a:t> </a:t>
            </a:r>
            <a:r>
              <a:rPr lang="en-US" spc="-94" dirty="0"/>
              <a:t>1 </a:t>
            </a:r>
            <a:r>
              <a:rPr u="sng" dirty="0">
                <a:uFill>
                  <a:solidFill>
                    <a:srgbClr val="000000"/>
                  </a:solidFill>
                </a:uFill>
                <a:latin typeface="Times New Roman"/>
                <a:cs typeface="Times New Roman"/>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63670" y="1123352"/>
            <a:ext cx="4718959"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Hypotheses Explanation</a:t>
            </a:r>
          </a:p>
        </p:txBody>
      </p:sp>
      <p:grpSp>
        <p:nvGrpSpPr>
          <p:cNvPr id="21" name="object 21"/>
          <p:cNvGrpSpPr/>
          <p:nvPr/>
        </p:nvGrpSpPr>
        <p:grpSpPr>
          <a:xfrm>
            <a:off x="8074376" y="933335"/>
            <a:ext cx="1014094" cy="532130"/>
            <a:chOff x="6001014" y="777240"/>
            <a:chExt cx="1014094" cy="532130"/>
          </a:xfrm>
        </p:grpSpPr>
        <p:sp>
          <p:nvSpPr>
            <p:cNvPr id="22" name="object 22"/>
            <p:cNvSpPr/>
            <p:nvPr/>
          </p:nvSpPr>
          <p:spPr>
            <a:xfrm>
              <a:off x="6182845" y="959072"/>
              <a:ext cx="831850" cy="350520"/>
            </a:xfrm>
            <a:custGeom>
              <a:avLst/>
              <a:gdLst/>
              <a:ahLst/>
              <a:cxnLst/>
              <a:rect l="l" t="t" r="r" b="b"/>
              <a:pathLst>
                <a:path w="831850" h="350519">
                  <a:moveTo>
                    <a:pt x="812598" y="350111"/>
                  </a:moveTo>
                  <a:lnTo>
                    <a:pt x="19049" y="350111"/>
                  </a:lnTo>
                  <a:lnTo>
                    <a:pt x="11634" y="348614"/>
                  </a:lnTo>
                  <a:lnTo>
                    <a:pt x="5579" y="344532"/>
                  </a:lnTo>
                  <a:lnTo>
                    <a:pt x="1496" y="338477"/>
                  </a:lnTo>
                  <a:lnTo>
                    <a:pt x="0" y="331063"/>
                  </a:lnTo>
                  <a:lnTo>
                    <a:pt x="0" y="19048"/>
                  </a:lnTo>
                  <a:lnTo>
                    <a:pt x="1496" y="11634"/>
                  </a:lnTo>
                  <a:lnTo>
                    <a:pt x="5579" y="5579"/>
                  </a:lnTo>
                  <a:lnTo>
                    <a:pt x="11634" y="1496"/>
                  </a:lnTo>
                  <a:lnTo>
                    <a:pt x="19048" y="0"/>
                  </a:lnTo>
                  <a:lnTo>
                    <a:pt x="812599" y="0"/>
                  </a:lnTo>
                  <a:lnTo>
                    <a:pt x="820013" y="1496"/>
                  </a:lnTo>
                  <a:lnTo>
                    <a:pt x="826069" y="5579"/>
                  </a:lnTo>
                  <a:lnTo>
                    <a:pt x="830151" y="11634"/>
                  </a:lnTo>
                  <a:lnTo>
                    <a:pt x="831648" y="19048"/>
                  </a:lnTo>
                  <a:lnTo>
                    <a:pt x="831648" y="331063"/>
                  </a:lnTo>
                  <a:lnTo>
                    <a:pt x="830151" y="338477"/>
                  </a:lnTo>
                  <a:lnTo>
                    <a:pt x="826069" y="344532"/>
                  </a:lnTo>
                  <a:lnTo>
                    <a:pt x="820013" y="348614"/>
                  </a:lnTo>
                  <a:lnTo>
                    <a:pt x="812598" y="350111"/>
                  </a:lnTo>
                  <a:close/>
                </a:path>
              </a:pathLst>
            </a:custGeom>
            <a:solidFill>
              <a:srgbClr val="F58585"/>
            </a:solidFill>
          </p:spPr>
          <p:txBody>
            <a:bodyPr wrap="square" lIns="0" tIns="0" rIns="0" bIns="0" rtlCol="0"/>
            <a:lstStyle/>
            <a:p>
              <a:pPr algn="ctr"/>
              <a:r>
                <a:rPr lang="en-US" dirty="0"/>
                <a:t>6</a:t>
              </a:r>
              <a:endParaRPr dirty="0"/>
            </a:p>
          </p:txBody>
        </p:sp>
        <p:sp>
          <p:nvSpPr>
            <p:cNvPr id="23" name="object 23"/>
            <p:cNvSpPr/>
            <p:nvPr/>
          </p:nvSpPr>
          <p:spPr>
            <a:xfrm>
              <a:off x="6001014" y="77724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4" name="object 24"/>
            <p:cNvPicPr/>
            <p:nvPr/>
          </p:nvPicPr>
          <p:blipFill>
            <a:blip r:embed="rId2" cstate="print"/>
            <a:stretch>
              <a:fillRect/>
            </a:stretch>
          </p:blipFill>
          <p:spPr>
            <a:xfrm>
              <a:off x="6163891" y="867727"/>
              <a:ext cx="108584" cy="165592"/>
            </a:xfrm>
            <a:prstGeom prst="rect">
              <a:avLst/>
            </a:prstGeom>
          </p:spPr>
        </p:pic>
      </p:grpSp>
      <p:sp>
        <p:nvSpPr>
          <p:cNvPr id="26" name="TextBox 25">
            <a:extLst>
              <a:ext uri="{FF2B5EF4-FFF2-40B4-BE49-F238E27FC236}">
                <a16:creationId xmlns:a16="http://schemas.microsoft.com/office/drawing/2014/main" id="{18E7E53B-1BDD-BC3D-0B1B-7FBBAB35A886}"/>
              </a:ext>
            </a:extLst>
          </p:cNvPr>
          <p:cNvSpPr txBox="1"/>
          <p:nvPr/>
        </p:nvSpPr>
        <p:spPr>
          <a:xfrm>
            <a:off x="1163670" y="1611233"/>
            <a:ext cx="7924800" cy="4478149"/>
          </a:xfrm>
          <a:prstGeom prst="rect">
            <a:avLst/>
          </a:prstGeom>
          <a:noFill/>
          <a:ln>
            <a:solidFill>
              <a:schemeClr val="tx1"/>
            </a:solidFill>
          </a:ln>
        </p:spPr>
        <p:txBody>
          <a:bodyPr wrap="square" rtlCol="0">
            <a:spAutoFit/>
          </a:bodyPr>
          <a:lstStyle/>
          <a:p>
            <a:r>
              <a:rPr lang="en-US" sz="1500"/>
              <a:t>The hypothesis of the persona in the context of the application "ALLURING":
Persona: A user who is confused about his talent and looking for a job that matches his interest in fashion.
Hypothesis:
1. Improved Majors: By implementing the CAPTIVATING app, we hypothesize that users will experience an improvement in their majoring. The interactivity and effectiveness of the app is expected to help them better explore and identify their interests and talents.
2. Increase Learning Interest: We assume that users will show increased interest in learning, as the app is designed to present more efficient and engaging learning. With a more positive learning experience, it is hoped that they will be more motivated to explore and develop their interests.
3. Ease of Use: This hypothesis states that ease of use of the app will be a key factor. If the application can run smoothly and easily used by users of different age groups, then we believe that this will increase user adoption and satisfaction.
4. Monitoring and Evaluation: This assumption states that the presence of statistical features in the application will provide added value to users. They can monitor their results and progress over time, helping them make more informed decisions related to their interests and talents.
By testing and validating this hypothesis through the UX Journey, we hope to gain deeper insights into how users interact with COMPELLING apps and to what extent those apps manage to achieve their desired goals.</a:t>
            </a:r>
            <a:endParaRPr lang="en-US" sz="1500" dirty="0"/>
          </a:p>
        </p:txBody>
      </p:sp>
      <p:sp>
        <p:nvSpPr>
          <p:cNvPr id="9" name="Slide Number Placeholder 8">
            <a:extLst>
              <a:ext uri="{FF2B5EF4-FFF2-40B4-BE49-F238E27FC236}">
                <a16:creationId xmlns:a16="http://schemas.microsoft.com/office/drawing/2014/main" id="{A4965D77-3487-34FB-9481-F5DF567B83AE}"/>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13</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139" y="1155151"/>
            <a:ext cx="5339861"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Identify Behavioral Variables</a:t>
            </a:r>
          </a:p>
        </p:txBody>
      </p:sp>
      <p:sp>
        <p:nvSpPr>
          <p:cNvPr id="3" name="object 3"/>
          <p:cNvSpPr txBox="1"/>
          <p:nvPr/>
        </p:nvSpPr>
        <p:spPr>
          <a:xfrm>
            <a:off x="5396928" y="2406595"/>
            <a:ext cx="53022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SCALE</a:t>
            </a:r>
            <a:endParaRPr sz="1201">
              <a:latin typeface="Verdana"/>
              <a:cs typeface="Verdana"/>
            </a:endParaRPr>
          </a:p>
        </p:txBody>
      </p:sp>
      <p:sp>
        <p:nvSpPr>
          <p:cNvPr id="5" name="object 5"/>
          <p:cNvSpPr txBox="1"/>
          <p:nvPr/>
        </p:nvSpPr>
        <p:spPr>
          <a:xfrm>
            <a:off x="1137139" y="2401245"/>
            <a:ext cx="2815589"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OBSERVED BEHAVIORAL VARIABLE</a:t>
            </a:r>
          </a:p>
        </p:txBody>
      </p:sp>
      <p:grpSp>
        <p:nvGrpSpPr>
          <p:cNvPr id="35" name="object 35"/>
          <p:cNvGrpSpPr/>
          <p:nvPr/>
        </p:nvGrpSpPr>
        <p:grpSpPr>
          <a:xfrm>
            <a:off x="8053706" y="947469"/>
            <a:ext cx="1014094" cy="532130"/>
            <a:chOff x="8267795" y="1868895"/>
            <a:chExt cx="1014094" cy="532130"/>
          </a:xfrm>
        </p:grpSpPr>
        <p:sp>
          <p:nvSpPr>
            <p:cNvPr id="36" name="object 36"/>
            <p:cNvSpPr/>
            <p:nvPr/>
          </p:nvSpPr>
          <p:spPr>
            <a:xfrm>
              <a:off x="8449624" y="2050725"/>
              <a:ext cx="831850" cy="350520"/>
            </a:xfrm>
            <a:custGeom>
              <a:avLst/>
              <a:gdLst/>
              <a:ahLst/>
              <a:cxnLst/>
              <a:rect l="l" t="t" r="r" b="b"/>
              <a:pathLst>
                <a:path w="831850" h="350519">
                  <a:moveTo>
                    <a:pt x="812598" y="350112"/>
                  </a:moveTo>
                  <a:lnTo>
                    <a:pt x="19049" y="350112"/>
                  </a:lnTo>
                  <a:lnTo>
                    <a:pt x="11633" y="348615"/>
                  </a:lnTo>
                  <a:lnTo>
                    <a:pt x="5578" y="344532"/>
                  </a:lnTo>
                  <a:lnTo>
                    <a:pt x="1496" y="338477"/>
                  </a:lnTo>
                  <a:lnTo>
                    <a:pt x="0" y="331066"/>
                  </a:lnTo>
                  <a:lnTo>
                    <a:pt x="0" y="19045"/>
                  </a:lnTo>
                  <a:lnTo>
                    <a:pt x="1496" y="11634"/>
                  </a:lnTo>
                  <a:lnTo>
                    <a:pt x="5578" y="5579"/>
                  </a:lnTo>
                  <a:lnTo>
                    <a:pt x="11633" y="1497"/>
                  </a:lnTo>
                  <a:lnTo>
                    <a:pt x="19049" y="0"/>
                  </a:lnTo>
                  <a:lnTo>
                    <a:pt x="812598" y="0"/>
                  </a:lnTo>
                  <a:lnTo>
                    <a:pt x="820013" y="1497"/>
                  </a:lnTo>
                  <a:lnTo>
                    <a:pt x="826068" y="5579"/>
                  </a:lnTo>
                  <a:lnTo>
                    <a:pt x="830151" y="11634"/>
                  </a:lnTo>
                  <a:lnTo>
                    <a:pt x="831647" y="19045"/>
                  </a:lnTo>
                  <a:lnTo>
                    <a:pt x="831647" y="331066"/>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2</a:t>
              </a:r>
              <a:endParaRPr dirty="0"/>
            </a:p>
          </p:txBody>
        </p:sp>
        <p:sp>
          <p:nvSpPr>
            <p:cNvPr id="37" name="object 37"/>
            <p:cNvSpPr/>
            <p:nvPr/>
          </p:nvSpPr>
          <p:spPr>
            <a:xfrm>
              <a:off x="8267795" y="186889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8" name="object 38"/>
            <p:cNvPicPr/>
            <p:nvPr/>
          </p:nvPicPr>
          <p:blipFill>
            <a:blip r:embed="rId2" cstate="print"/>
            <a:stretch>
              <a:fillRect/>
            </a:stretch>
          </p:blipFill>
          <p:spPr>
            <a:xfrm>
              <a:off x="8430672" y="1959382"/>
              <a:ext cx="108584" cy="165592"/>
            </a:xfrm>
            <a:prstGeom prst="rect">
              <a:avLst/>
            </a:prstGeom>
          </p:spPr>
        </p:pic>
      </p:grpSp>
      <p:sp>
        <p:nvSpPr>
          <p:cNvPr id="39" name="TextBox 38">
            <a:extLst>
              <a:ext uri="{FF2B5EF4-FFF2-40B4-BE49-F238E27FC236}">
                <a16:creationId xmlns:a16="http://schemas.microsoft.com/office/drawing/2014/main" id="{58315D0C-C77F-C778-95F2-DD130B63B3F3}"/>
              </a:ext>
            </a:extLst>
          </p:cNvPr>
          <p:cNvSpPr txBox="1"/>
          <p:nvPr/>
        </p:nvSpPr>
        <p:spPr>
          <a:xfrm>
            <a:off x="1137139" y="2667000"/>
            <a:ext cx="3511062" cy="1754326"/>
          </a:xfrm>
          <a:prstGeom prst="rect">
            <a:avLst/>
          </a:prstGeom>
          <a:noFill/>
          <a:ln>
            <a:solidFill>
              <a:schemeClr val="tx1"/>
            </a:solidFill>
          </a:ln>
        </p:spPr>
        <p:txBody>
          <a:bodyPr wrap="square" rtlCol="0">
            <a:spAutoFit/>
          </a:bodyPr>
          <a:lstStyle/>
          <a:p>
            <a:pPr marL="342900" indent="-342900">
              <a:buFont typeface="+mj-lt"/>
              <a:buAutoNum type="arabicPeriod"/>
            </a:pPr>
            <a:r>
              <a:rPr lang="en-US"/>
              <a:t>1Difficulties in the use of the application
Learning talent interest is easy to understand
Difficulties in the determination of talent interest</a:t>
            </a:r>
            <a:endParaRPr lang="en-US" dirty="0"/>
          </a:p>
        </p:txBody>
      </p:sp>
      <p:sp>
        <p:nvSpPr>
          <p:cNvPr id="40" name="TextBox 39">
            <a:extLst>
              <a:ext uri="{FF2B5EF4-FFF2-40B4-BE49-F238E27FC236}">
                <a16:creationId xmlns:a16="http://schemas.microsoft.com/office/drawing/2014/main" id="{F6E7D7AE-F042-0AE1-04E6-4FF2F86073E0}"/>
              </a:ext>
            </a:extLst>
          </p:cNvPr>
          <p:cNvSpPr txBox="1"/>
          <p:nvPr/>
        </p:nvSpPr>
        <p:spPr>
          <a:xfrm>
            <a:off x="5396513" y="2667000"/>
            <a:ext cx="3670872" cy="923330"/>
          </a:xfrm>
          <a:prstGeom prst="rect">
            <a:avLst/>
          </a:prstGeom>
          <a:noFill/>
          <a:ln>
            <a:solidFill>
              <a:schemeClr val="tx1"/>
            </a:solidFill>
          </a:ln>
        </p:spPr>
        <p:txBody>
          <a:bodyPr wrap="square" rtlCol="0">
            <a:spAutoFit/>
          </a:bodyPr>
          <a:lstStyle/>
          <a:p>
            <a:pPr marL="342900" indent="-342900">
              <a:buFont typeface="+mj-lt"/>
              <a:buAutoNum type="arabicPeriod"/>
            </a:pPr>
            <a:r>
              <a:rPr lang="en-US"/>
              <a:t>(Easy – Hard)
(Easy – Hard)
(Easy – Hard)</a:t>
            </a:r>
            <a:endParaRPr lang="en-US" dirty="0"/>
          </a:p>
        </p:txBody>
      </p:sp>
      <p:sp>
        <p:nvSpPr>
          <p:cNvPr id="11" name="Slide Number Placeholder 10">
            <a:extLst>
              <a:ext uri="{FF2B5EF4-FFF2-40B4-BE49-F238E27FC236}">
                <a16:creationId xmlns:a16="http://schemas.microsoft.com/office/drawing/2014/main" id="{88FA29E4-F3BB-F1D2-85D1-2AF6C88FFFD1}"/>
              </a:ext>
            </a:extLst>
          </p:cNvPr>
          <p:cNvSpPr>
            <a:spLocks noGrp="1"/>
          </p:cNvSpPr>
          <p:nvPr>
            <p:ph type="sldNum" sz="quarter" idx="7"/>
          </p:nvPr>
        </p:nvSpPr>
        <p:spPr>
          <a:xfrm>
            <a:off x="4120642"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14</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45820" y="1123352"/>
            <a:ext cx="3425189"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Variable Explanation</a:t>
            </a:r>
          </a:p>
        </p:txBody>
      </p:sp>
      <p:grpSp>
        <p:nvGrpSpPr>
          <p:cNvPr id="21" name="object 21"/>
          <p:cNvGrpSpPr/>
          <p:nvPr/>
        </p:nvGrpSpPr>
        <p:grpSpPr>
          <a:xfrm>
            <a:off x="8053706" y="915670"/>
            <a:ext cx="1014094" cy="532130"/>
            <a:chOff x="5981679" y="833602"/>
            <a:chExt cx="1014094" cy="532130"/>
          </a:xfrm>
        </p:grpSpPr>
        <p:sp>
          <p:nvSpPr>
            <p:cNvPr id="22" name="object 22"/>
            <p:cNvSpPr/>
            <p:nvPr/>
          </p:nvSpPr>
          <p:spPr>
            <a:xfrm>
              <a:off x="6163510" y="1015433"/>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6</a:t>
              </a:r>
              <a:endParaRPr dirty="0"/>
            </a:p>
          </p:txBody>
        </p:sp>
        <p:sp>
          <p:nvSpPr>
            <p:cNvPr id="23" name="object 23"/>
            <p:cNvSpPr/>
            <p:nvPr/>
          </p:nvSpPr>
          <p:spPr>
            <a:xfrm>
              <a:off x="5981679" y="833602"/>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4" name="object 24"/>
            <p:cNvPicPr/>
            <p:nvPr/>
          </p:nvPicPr>
          <p:blipFill>
            <a:blip r:embed="rId2" cstate="print"/>
            <a:stretch>
              <a:fillRect/>
            </a:stretch>
          </p:blipFill>
          <p:spPr>
            <a:xfrm>
              <a:off x="6144557" y="924090"/>
              <a:ext cx="108584" cy="165592"/>
            </a:xfrm>
            <a:prstGeom prst="rect">
              <a:avLst/>
            </a:prstGeom>
          </p:spPr>
        </p:pic>
      </p:grpSp>
      <p:sp>
        <p:nvSpPr>
          <p:cNvPr id="26" name="TextBox 25">
            <a:extLst>
              <a:ext uri="{FF2B5EF4-FFF2-40B4-BE49-F238E27FC236}">
                <a16:creationId xmlns:a16="http://schemas.microsoft.com/office/drawing/2014/main" id="{4E41B325-FB35-0DB1-B5E2-2963ADB8293D}"/>
              </a:ext>
            </a:extLst>
          </p:cNvPr>
          <p:cNvSpPr txBox="1"/>
          <p:nvPr/>
        </p:nvSpPr>
        <p:spPr>
          <a:xfrm>
            <a:off x="1174915" y="2696308"/>
            <a:ext cx="7892885" cy="646331"/>
          </a:xfrm>
          <a:prstGeom prst="rect">
            <a:avLst/>
          </a:prstGeom>
          <a:noFill/>
          <a:ln>
            <a:solidFill>
              <a:schemeClr val="tx1"/>
            </a:solidFill>
          </a:ln>
        </p:spPr>
        <p:txBody>
          <a:bodyPr wrap="square" rtlCol="0">
            <a:spAutoFit/>
          </a:bodyPr>
          <a:lstStyle/>
          <a:p>
            <a:r>
              <a:rPr lang="en-US"/>
              <a:t>Developers can ensure the applications created will meet the needs of users better. Improve user experience in running applications.</a:t>
            </a:r>
            <a:endParaRPr lang="en-US" dirty="0"/>
          </a:p>
        </p:txBody>
      </p:sp>
      <p:sp>
        <p:nvSpPr>
          <p:cNvPr id="9" name="Slide Number Placeholder 8">
            <a:extLst>
              <a:ext uri="{FF2B5EF4-FFF2-40B4-BE49-F238E27FC236}">
                <a16:creationId xmlns:a16="http://schemas.microsoft.com/office/drawing/2014/main" id="{AD80244F-4295-47C9-1096-29EB8017A1D8}"/>
              </a:ext>
            </a:extLst>
          </p:cNvPr>
          <p:cNvSpPr>
            <a:spLocks noGrp="1"/>
          </p:cNvSpPr>
          <p:nvPr>
            <p:ph type="sldNum" sz="quarter" idx="7"/>
          </p:nvPr>
        </p:nvSpPr>
        <p:spPr>
          <a:xfrm>
            <a:off x="4080193" y="9275459"/>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15</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1"/>
            <a:ext cx="7924800" cy="8839200"/>
          </a:xfrm>
          <a:prstGeom prst="rect">
            <a:avLst/>
          </a:prstGeom>
        </p:spPr>
      </p:pic>
      <p:sp>
        <p:nvSpPr>
          <p:cNvPr id="10" name="Slide Number Placeholder 9">
            <a:extLst>
              <a:ext uri="{FF2B5EF4-FFF2-40B4-BE49-F238E27FC236}">
                <a16:creationId xmlns:a16="http://schemas.microsoft.com/office/drawing/2014/main" id="{B2CD1B9B-C24A-006A-AFF8-BE9FE6370231}"/>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16</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object 19"/>
          <p:cNvSpPr/>
          <p:nvPr/>
        </p:nvSpPr>
        <p:spPr>
          <a:xfrm>
            <a:off x="5901171" y="777989"/>
            <a:ext cx="1087755" cy="849630"/>
          </a:xfrm>
          <a:custGeom>
            <a:avLst/>
            <a:gdLst/>
            <a:ahLst/>
            <a:cxnLst/>
            <a:rect l="l" t="t" r="r" b="b"/>
            <a:pathLst>
              <a:path w="1087754" h="849630">
                <a:moveTo>
                  <a:pt x="725817" y="546506"/>
                </a:moveTo>
                <a:lnTo>
                  <a:pt x="722109" y="501637"/>
                </a:lnTo>
                <a:lnTo>
                  <a:pt x="711885" y="458419"/>
                </a:lnTo>
                <a:lnTo>
                  <a:pt x="695566" y="417499"/>
                </a:lnTo>
                <a:lnTo>
                  <a:pt x="675678" y="383095"/>
                </a:lnTo>
                <a:lnTo>
                  <a:pt x="646379" y="345046"/>
                </a:lnTo>
                <a:lnTo>
                  <a:pt x="614362" y="314782"/>
                </a:lnTo>
                <a:lnTo>
                  <a:pt x="577964" y="289331"/>
                </a:lnTo>
                <a:lnTo>
                  <a:pt x="537616" y="269328"/>
                </a:lnTo>
                <a:lnTo>
                  <a:pt x="527100" y="266001"/>
                </a:lnTo>
                <a:lnTo>
                  <a:pt x="527100" y="464515"/>
                </a:lnTo>
                <a:lnTo>
                  <a:pt x="522757" y="485787"/>
                </a:lnTo>
                <a:lnTo>
                  <a:pt x="511657" y="504520"/>
                </a:lnTo>
                <a:lnTo>
                  <a:pt x="496328" y="521335"/>
                </a:lnTo>
                <a:lnTo>
                  <a:pt x="479323" y="536816"/>
                </a:lnTo>
                <a:lnTo>
                  <a:pt x="470065" y="545020"/>
                </a:lnTo>
                <a:lnTo>
                  <a:pt x="463575" y="551040"/>
                </a:lnTo>
                <a:lnTo>
                  <a:pt x="457695" y="557644"/>
                </a:lnTo>
                <a:lnTo>
                  <a:pt x="455803" y="560933"/>
                </a:lnTo>
                <a:lnTo>
                  <a:pt x="455803" y="691413"/>
                </a:lnTo>
                <a:lnTo>
                  <a:pt x="452856" y="699173"/>
                </a:lnTo>
                <a:lnTo>
                  <a:pt x="447281" y="704684"/>
                </a:lnTo>
                <a:lnTo>
                  <a:pt x="441706" y="710425"/>
                </a:lnTo>
                <a:lnTo>
                  <a:pt x="434149" y="713536"/>
                </a:lnTo>
                <a:lnTo>
                  <a:pt x="398424" y="695388"/>
                </a:lnTo>
                <a:lnTo>
                  <a:pt x="396062" y="683958"/>
                </a:lnTo>
                <a:lnTo>
                  <a:pt x="398386" y="672350"/>
                </a:lnTo>
                <a:lnTo>
                  <a:pt x="404710" y="662901"/>
                </a:lnTo>
                <a:lnTo>
                  <a:pt x="414083" y="656539"/>
                </a:lnTo>
                <a:lnTo>
                  <a:pt x="425500" y="654202"/>
                </a:lnTo>
                <a:lnTo>
                  <a:pt x="437299" y="656399"/>
                </a:lnTo>
                <a:lnTo>
                  <a:pt x="446811" y="662444"/>
                </a:lnTo>
                <a:lnTo>
                  <a:pt x="453212" y="671550"/>
                </a:lnTo>
                <a:lnTo>
                  <a:pt x="455625" y="682929"/>
                </a:lnTo>
                <a:lnTo>
                  <a:pt x="455803" y="691413"/>
                </a:lnTo>
                <a:lnTo>
                  <a:pt x="455803" y="560933"/>
                </a:lnTo>
                <a:lnTo>
                  <a:pt x="449935" y="598004"/>
                </a:lnTo>
                <a:lnTo>
                  <a:pt x="449948" y="608698"/>
                </a:lnTo>
                <a:lnTo>
                  <a:pt x="449580" y="610260"/>
                </a:lnTo>
                <a:lnTo>
                  <a:pt x="448589" y="611251"/>
                </a:lnTo>
                <a:lnTo>
                  <a:pt x="447827" y="612152"/>
                </a:lnTo>
                <a:lnTo>
                  <a:pt x="444004" y="612038"/>
                </a:lnTo>
                <a:lnTo>
                  <a:pt x="441604" y="611911"/>
                </a:lnTo>
                <a:lnTo>
                  <a:pt x="409333" y="611911"/>
                </a:lnTo>
                <a:lnTo>
                  <a:pt x="402107" y="612038"/>
                </a:lnTo>
                <a:lnTo>
                  <a:pt x="398932" y="612038"/>
                </a:lnTo>
                <a:lnTo>
                  <a:pt x="398081" y="611124"/>
                </a:lnTo>
                <a:lnTo>
                  <a:pt x="398056" y="606437"/>
                </a:lnTo>
                <a:lnTo>
                  <a:pt x="397941" y="598004"/>
                </a:lnTo>
                <a:lnTo>
                  <a:pt x="400989" y="557034"/>
                </a:lnTo>
                <a:lnTo>
                  <a:pt x="425907" y="518363"/>
                </a:lnTo>
                <a:lnTo>
                  <a:pt x="440702" y="507212"/>
                </a:lnTo>
                <a:lnTo>
                  <a:pt x="447128" y="501967"/>
                </a:lnTo>
                <a:lnTo>
                  <a:pt x="467766" y="467169"/>
                </a:lnTo>
                <a:lnTo>
                  <a:pt x="467067" y="458317"/>
                </a:lnTo>
                <a:lnTo>
                  <a:pt x="437299" y="431241"/>
                </a:lnTo>
                <a:lnTo>
                  <a:pt x="424751" y="429679"/>
                </a:lnTo>
                <a:lnTo>
                  <a:pt x="409130" y="432142"/>
                </a:lnTo>
                <a:lnTo>
                  <a:pt x="395833" y="439280"/>
                </a:lnTo>
                <a:lnTo>
                  <a:pt x="385381" y="450621"/>
                </a:lnTo>
                <a:lnTo>
                  <a:pt x="378307" y="465747"/>
                </a:lnTo>
                <a:lnTo>
                  <a:pt x="376059" y="473138"/>
                </a:lnTo>
                <a:lnTo>
                  <a:pt x="375399" y="473621"/>
                </a:lnTo>
                <a:lnTo>
                  <a:pt x="371068" y="473621"/>
                </a:lnTo>
                <a:lnTo>
                  <a:pt x="369176" y="473341"/>
                </a:lnTo>
                <a:lnTo>
                  <a:pt x="366509" y="473036"/>
                </a:lnTo>
                <a:lnTo>
                  <a:pt x="324967" y="467804"/>
                </a:lnTo>
                <a:lnTo>
                  <a:pt x="324319" y="466191"/>
                </a:lnTo>
                <a:lnTo>
                  <a:pt x="324688" y="462851"/>
                </a:lnTo>
                <a:lnTo>
                  <a:pt x="336283" y="428282"/>
                </a:lnTo>
                <a:lnTo>
                  <a:pt x="360476" y="403326"/>
                </a:lnTo>
                <a:lnTo>
                  <a:pt x="392696" y="388188"/>
                </a:lnTo>
                <a:lnTo>
                  <a:pt x="428307" y="383095"/>
                </a:lnTo>
                <a:lnTo>
                  <a:pt x="448754" y="384721"/>
                </a:lnTo>
                <a:lnTo>
                  <a:pt x="485114" y="397268"/>
                </a:lnTo>
                <a:lnTo>
                  <a:pt x="520039" y="434060"/>
                </a:lnTo>
                <a:lnTo>
                  <a:pt x="527100" y="464515"/>
                </a:lnTo>
                <a:lnTo>
                  <a:pt x="527100" y="266001"/>
                </a:lnTo>
                <a:lnTo>
                  <a:pt x="493763" y="255409"/>
                </a:lnTo>
                <a:lnTo>
                  <a:pt x="443344" y="247967"/>
                </a:lnTo>
                <a:lnTo>
                  <a:pt x="393865" y="248983"/>
                </a:lnTo>
                <a:lnTo>
                  <a:pt x="346125" y="257898"/>
                </a:lnTo>
                <a:lnTo>
                  <a:pt x="300939" y="274193"/>
                </a:lnTo>
                <a:lnTo>
                  <a:pt x="259105" y="297281"/>
                </a:lnTo>
                <a:lnTo>
                  <a:pt x="221437" y="326644"/>
                </a:lnTo>
                <a:lnTo>
                  <a:pt x="188722" y="361721"/>
                </a:lnTo>
                <a:lnTo>
                  <a:pt x="161772" y="401967"/>
                </a:lnTo>
                <a:lnTo>
                  <a:pt x="141401" y="446836"/>
                </a:lnTo>
                <a:lnTo>
                  <a:pt x="135483" y="462343"/>
                </a:lnTo>
                <a:lnTo>
                  <a:pt x="122389" y="496150"/>
                </a:lnTo>
                <a:lnTo>
                  <a:pt x="60007" y="656399"/>
                </a:lnTo>
                <a:lnTo>
                  <a:pt x="787" y="808189"/>
                </a:lnTo>
                <a:lnTo>
                  <a:pt x="0" y="816559"/>
                </a:lnTo>
                <a:lnTo>
                  <a:pt x="3556" y="823620"/>
                </a:lnTo>
                <a:lnTo>
                  <a:pt x="10172" y="827989"/>
                </a:lnTo>
                <a:lnTo>
                  <a:pt x="18605" y="828230"/>
                </a:lnTo>
                <a:lnTo>
                  <a:pt x="226314" y="774750"/>
                </a:lnTo>
                <a:lnTo>
                  <a:pt x="258140" y="799172"/>
                </a:lnTo>
                <a:lnTo>
                  <a:pt x="292811" y="819035"/>
                </a:lnTo>
                <a:lnTo>
                  <a:pt x="329920" y="834110"/>
                </a:lnTo>
                <a:lnTo>
                  <a:pt x="369074" y="844207"/>
                </a:lnTo>
                <a:lnTo>
                  <a:pt x="414375" y="849261"/>
                </a:lnTo>
                <a:lnTo>
                  <a:pt x="458800" y="847521"/>
                </a:lnTo>
                <a:lnTo>
                  <a:pt x="501777" y="839393"/>
                </a:lnTo>
                <a:lnTo>
                  <a:pt x="542696" y="825271"/>
                </a:lnTo>
                <a:lnTo>
                  <a:pt x="580999" y="805561"/>
                </a:lnTo>
                <a:lnTo>
                  <a:pt x="616077" y="780669"/>
                </a:lnTo>
                <a:lnTo>
                  <a:pt x="622300" y="774750"/>
                </a:lnTo>
                <a:lnTo>
                  <a:pt x="647344" y="750976"/>
                </a:lnTo>
                <a:lnTo>
                  <a:pt x="674217" y="716915"/>
                </a:lnTo>
                <a:lnTo>
                  <a:pt x="676059" y="713714"/>
                </a:lnTo>
                <a:lnTo>
                  <a:pt x="696099" y="678865"/>
                </a:lnTo>
                <a:lnTo>
                  <a:pt x="705764" y="654202"/>
                </a:lnTo>
                <a:lnTo>
                  <a:pt x="712419" y="637222"/>
                </a:lnTo>
                <a:lnTo>
                  <a:pt x="718096" y="612152"/>
                </a:lnTo>
                <a:lnTo>
                  <a:pt x="722566" y="592416"/>
                </a:lnTo>
                <a:lnTo>
                  <a:pt x="725817" y="546506"/>
                </a:lnTo>
                <a:close/>
              </a:path>
              <a:path w="1087754" h="849630">
                <a:moveTo>
                  <a:pt x="1087386" y="740651"/>
                </a:moveTo>
                <a:lnTo>
                  <a:pt x="1086002" y="732345"/>
                </a:lnTo>
                <a:lnTo>
                  <a:pt x="970902" y="490575"/>
                </a:lnTo>
                <a:lnTo>
                  <a:pt x="986828" y="453847"/>
                </a:lnTo>
                <a:lnTo>
                  <a:pt x="998270" y="415544"/>
                </a:lnTo>
                <a:lnTo>
                  <a:pt x="1005128" y="376085"/>
                </a:lnTo>
                <a:lnTo>
                  <a:pt x="1007287" y="335876"/>
                </a:lnTo>
                <a:lnTo>
                  <a:pt x="1002792" y="282575"/>
                </a:lnTo>
                <a:lnTo>
                  <a:pt x="990168" y="231355"/>
                </a:lnTo>
                <a:lnTo>
                  <a:pt x="969746" y="182968"/>
                </a:lnTo>
                <a:lnTo>
                  <a:pt x="941832" y="138150"/>
                </a:lnTo>
                <a:lnTo>
                  <a:pt x="906741" y="97663"/>
                </a:lnTo>
                <a:lnTo>
                  <a:pt x="865835" y="63055"/>
                </a:lnTo>
                <a:lnTo>
                  <a:pt x="820686" y="35687"/>
                </a:lnTo>
                <a:lnTo>
                  <a:pt x="772058" y="15862"/>
                </a:lnTo>
                <a:lnTo>
                  <a:pt x="720686" y="3860"/>
                </a:lnTo>
                <a:lnTo>
                  <a:pt x="667334" y="0"/>
                </a:lnTo>
                <a:lnTo>
                  <a:pt x="617982" y="3911"/>
                </a:lnTo>
                <a:lnTo>
                  <a:pt x="570865" y="14655"/>
                </a:lnTo>
                <a:lnTo>
                  <a:pt x="526503" y="31724"/>
                </a:lnTo>
                <a:lnTo>
                  <a:pt x="485406" y="54610"/>
                </a:lnTo>
                <a:lnTo>
                  <a:pt x="448056" y="82791"/>
                </a:lnTo>
                <a:lnTo>
                  <a:pt x="414997" y="115760"/>
                </a:lnTo>
                <a:lnTo>
                  <a:pt x="386702" y="152996"/>
                </a:lnTo>
                <a:lnTo>
                  <a:pt x="363715" y="193992"/>
                </a:lnTo>
                <a:lnTo>
                  <a:pt x="385330" y="190906"/>
                </a:lnTo>
                <a:lnTo>
                  <a:pt x="407123" y="189153"/>
                </a:lnTo>
                <a:lnTo>
                  <a:pt x="429006" y="188747"/>
                </a:lnTo>
                <a:lnTo>
                  <a:pt x="450913" y="189687"/>
                </a:lnTo>
                <a:lnTo>
                  <a:pt x="482955" y="151015"/>
                </a:lnTo>
                <a:lnTo>
                  <a:pt x="521703" y="119049"/>
                </a:lnTo>
                <a:lnTo>
                  <a:pt x="566115" y="94818"/>
                </a:lnTo>
                <a:lnTo>
                  <a:pt x="615162" y="79387"/>
                </a:lnTo>
                <a:lnTo>
                  <a:pt x="667816" y="73799"/>
                </a:lnTo>
                <a:lnTo>
                  <a:pt x="719696" y="78549"/>
                </a:lnTo>
                <a:lnTo>
                  <a:pt x="768934" y="93167"/>
                </a:lnTo>
                <a:lnTo>
                  <a:pt x="814400" y="117182"/>
                </a:lnTo>
                <a:lnTo>
                  <a:pt x="854938" y="150126"/>
                </a:lnTo>
                <a:lnTo>
                  <a:pt x="888352" y="190258"/>
                </a:lnTo>
                <a:lnTo>
                  <a:pt x="912901" y="235419"/>
                </a:lnTo>
                <a:lnTo>
                  <a:pt x="928116" y="284480"/>
                </a:lnTo>
                <a:lnTo>
                  <a:pt x="933526" y="336283"/>
                </a:lnTo>
                <a:lnTo>
                  <a:pt x="931367" y="371589"/>
                </a:lnTo>
                <a:lnTo>
                  <a:pt x="924585" y="406107"/>
                </a:lnTo>
                <a:lnTo>
                  <a:pt x="913307" y="439356"/>
                </a:lnTo>
                <a:lnTo>
                  <a:pt x="897648" y="470877"/>
                </a:lnTo>
                <a:lnTo>
                  <a:pt x="887806" y="487705"/>
                </a:lnTo>
                <a:lnTo>
                  <a:pt x="970038" y="660501"/>
                </a:lnTo>
                <a:lnTo>
                  <a:pt x="776185" y="625309"/>
                </a:lnTo>
                <a:lnTo>
                  <a:pt x="771664" y="643712"/>
                </a:lnTo>
                <a:lnTo>
                  <a:pt x="766254" y="661657"/>
                </a:lnTo>
                <a:lnTo>
                  <a:pt x="759955" y="679119"/>
                </a:lnTo>
                <a:lnTo>
                  <a:pt x="752830" y="696099"/>
                </a:lnTo>
                <a:lnTo>
                  <a:pt x="1069721" y="753656"/>
                </a:lnTo>
                <a:lnTo>
                  <a:pt x="1078115" y="752805"/>
                </a:lnTo>
                <a:lnTo>
                  <a:pt x="1084376" y="747979"/>
                </a:lnTo>
                <a:lnTo>
                  <a:pt x="1087386" y="740651"/>
                </a:lnTo>
                <a:close/>
              </a:path>
            </a:pathLst>
          </a:custGeom>
          <a:solidFill>
            <a:srgbClr val="DBDDDD"/>
          </a:solidFill>
        </p:spPr>
        <p:txBody>
          <a:bodyPr wrap="square" lIns="0" tIns="0" rIns="0" bIns="0" rtlCol="0"/>
          <a:lstStyle/>
          <a:p>
            <a:endParaRPr sz="1154"/>
          </a:p>
        </p:txBody>
      </p:sp>
      <p:sp>
        <p:nvSpPr>
          <p:cNvPr id="20" name="object 20"/>
          <p:cNvSpPr txBox="1">
            <a:spLocks noGrp="1"/>
          </p:cNvSpPr>
          <p:nvPr>
            <p:ph type="title"/>
          </p:nvPr>
        </p:nvSpPr>
        <p:spPr>
          <a:xfrm>
            <a:off x="1143000" y="1135801"/>
            <a:ext cx="5208906" cy="319958"/>
          </a:xfrm>
          <a:prstGeom prst="rect">
            <a:avLst/>
          </a:prstGeom>
        </p:spPr>
        <p:txBody>
          <a:bodyPr vert="horz" wrap="square" lIns="0" tIns="12064" rIns="0" bIns="0" rtlCol="0">
            <a:spAutoFit/>
          </a:bodyPr>
          <a:lstStyle/>
          <a:p>
            <a:pPr marL="12701">
              <a:spcBef>
                <a:spcPts val="94"/>
              </a:spcBef>
              <a:tabLst>
                <a:tab pos="527088" algn="l"/>
                <a:tab pos="1890534" algn="l"/>
                <a:tab pos="3504823" algn="l"/>
              </a:tabLst>
            </a:pPr>
            <a:r>
              <a:rPr sz="2000" dirty="0">
                <a:latin typeface="Trebuchet MS" panose="020B0703020202090204" pitchFamily="34" charset="0"/>
                <a:ea typeface="Brush Script MT" panose="03060802040406070304" pitchFamily="66" charset="-122"/>
                <a:cs typeface="Brush Script MT" panose="03060802040406070304" pitchFamily="66" charset="-122"/>
              </a:rPr>
              <a:t>1 </a:t>
            </a:r>
            <a:r>
              <a:rPr lang="en-US" sz="2000" dirty="0">
                <a:latin typeface="Trebuchet MS" panose="020B0703020202090204" pitchFamily="34" charset="0"/>
                <a:ea typeface="Brush Script MT" panose="03060802040406070304" pitchFamily="66" charset="-122"/>
                <a:cs typeface="Brush Script MT" panose="03060802040406070304" pitchFamily="66" charset="-122"/>
              </a:rPr>
              <a:t>5-minute </a:t>
            </a:r>
            <a:r>
              <a:rPr sz="2000" dirty="0">
                <a:latin typeface="Trebuchet MS" panose="020B0703020202090204" pitchFamily="34" charset="0"/>
                <a:ea typeface="Brush Script MT" panose="03060802040406070304" pitchFamily="66" charset="-122"/>
                <a:cs typeface="Brush Script MT" panose="03060802040406070304" pitchFamily="66" charset="-122"/>
              </a:rPr>
              <a:t>prepare</a:t>
            </a:r>
            <a:r>
              <a:rPr lang="en-US" sz="2000" dirty="0">
                <a:latin typeface="Trebuchet MS" panose="020B0703020202090204" pitchFamily="34" charset="0"/>
                <a:ea typeface="Brush Script MT" panose="03060802040406070304" pitchFamily="66" charset="-122"/>
                <a:cs typeface="Brush Script MT" panose="03060802040406070304" pitchFamily="66" charset="-122"/>
              </a:rPr>
              <a:t> </a:t>
            </a:r>
            <a:r>
              <a:rPr sz="2000" dirty="0">
                <a:latin typeface="Trebuchet MS" panose="020B0703020202090204" pitchFamily="34" charset="0"/>
                <a:ea typeface="Brush Script MT" panose="03060802040406070304" pitchFamily="66" charset="-122"/>
                <a:cs typeface="Brush Script MT" panose="03060802040406070304" pitchFamily="66" charset="-122"/>
              </a:rPr>
              <a:t>questions</a:t>
            </a:r>
          </a:p>
        </p:txBody>
      </p:sp>
      <p:grpSp>
        <p:nvGrpSpPr>
          <p:cNvPr id="42" name="object 42"/>
          <p:cNvGrpSpPr/>
          <p:nvPr/>
        </p:nvGrpSpPr>
        <p:grpSpPr>
          <a:xfrm>
            <a:off x="8070878" y="936739"/>
            <a:ext cx="1014094" cy="532130"/>
            <a:chOff x="5981679" y="1553829"/>
            <a:chExt cx="1014094" cy="532130"/>
          </a:xfrm>
        </p:grpSpPr>
        <p:sp>
          <p:nvSpPr>
            <p:cNvPr id="43" name="object 43"/>
            <p:cNvSpPr/>
            <p:nvPr/>
          </p:nvSpPr>
          <p:spPr>
            <a:xfrm>
              <a:off x="6163510" y="173566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8</a:t>
              </a:r>
              <a:endParaRPr dirty="0"/>
            </a:p>
          </p:txBody>
        </p:sp>
        <p:sp>
          <p:nvSpPr>
            <p:cNvPr id="44" name="object 44"/>
            <p:cNvSpPr/>
            <p:nvPr/>
          </p:nvSpPr>
          <p:spPr>
            <a:xfrm>
              <a:off x="5981679" y="155382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5" name="object 45"/>
            <p:cNvPicPr/>
            <p:nvPr/>
          </p:nvPicPr>
          <p:blipFill>
            <a:blip r:embed="rId2" cstate="print"/>
            <a:stretch>
              <a:fillRect/>
            </a:stretch>
          </p:blipFill>
          <p:spPr>
            <a:xfrm>
              <a:off x="6144557" y="1644317"/>
              <a:ext cx="108584" cy="165592"/>
            </a:xfrm>
            <a:prstGeom prst="rect">
              <a:avLst/>
            </a:prstGeom>
          </p:spPr>
        </p:pic>
      </p:grpSp>
      <p:sp>
        <p:nvSpPr>
          <p:cNvPr id="53" name="Slide Number Placeholder 52">
            <a:extLst>
              <a:ext uri="{FF2B5EF4-FFF2-40B4-BE49-F238E27FC236}">
                <a16:creationId xmlns:a16="http://schemas.microsoft.com/office/drawing/2014/main" id="{FF95609F-7F21-3BCD-34EA-6E4B90F81420}"/>
              </a:ext>
            </a:extLst>
          </p:cNvPr>
          <p:cNvSpPr>
            <a:spLocks noGrp="1"/>
          </p:cNvSpPr>
          <p:nvPr>
            <p:ph type="sldNum" sz="quarter" idx="7"/>
          </p:nvPr>
        </p:nvSpPr>
        <p:spPr>
          <a:xfrm>
            <a:off x="4080193" y="928423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17</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graphicFrame>
        <p:nvGraphicFramePr>
          <p:cNvPr id="54" name="Table 54">
            <a:extLst>
              <a:ext uri="{FF2B5EF4-FFF2-40B4-BE49-F238E27FC236}">
                <a16:creationId xmlns:a16="http://schemas.microsoft.com/office/drawing/2014/main" id="{0D31642A-F950-5106-46BA-7F13D97D5AB7}"/>
              </a:ext>
            </a:extLst>
          </p:cNvPr>
          <p:cNvGraphicFramePr>
            <a:graphicFrameLocks noGrp="1"/>
          </p:cNvGraphicFramePr>
          <p:nvPr>
            <p:extLst>
              <p:ext uri="{D42A27DB-BD31-4B8C-83A1-F6EECF244321}">
                <p14:modId xmlns:p14="http://schemas.microsoft.com/office/powerpoint/2010/main" val="1465251950"/>
              </p:ext>
            </p:extLst>
          </p:nvPr>
        </p:nvGraphicFramePr>
        <p:xfrm>
          <a:off x="1143000" y="2667001"/>
          <a:ext cx="7941972" cy="6440075"/>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3761678122"/>
                    </a:ext>
                  </a:extLst>
                </a:gridCol>
                <a:gridCol w="1676400">
                  <a:extLst>
                    <a:ext uri="{9D8B030D-6E8A-4147-A177-3AD203B41FA5}">
                      <a16:colId xmlns:a16="http://schemas.microsoft.com/office/drawing/2014/main" val="1471631266"/>
                    </a:ext>
                  </a:extLst>
                </a:gridCol>
                <a:gridCol w="5503572">
                  <a:extLst>
                    <a:ext uri="{9D8B030D-6E8A-4147-A177-3AD203B41FA5}">
                      <a16:colId xmlns:a16="http://schemas.microsoft.com/office/drawing/2014/main" val="2660456075"/>
                    </a:ext>
                  </a:extLst>
                </a:gridCol>
              </a:tblGrid>
              <a:tr h="427776">
                <a:tc>
                  <a:txBody>
                    <a:bodyPr/>
                    <a:lstStyle/>
                    <a:p>
                      <a:r>
                        <a:rPr lang="en-US" sz="1100" b="0" dirty="0"/>
                        <a:t>2 Minutes</a:t>
                      </a:r>
                    </a:p>
                  </a:txBody>
                  <a:tcPr>
                    <a:solidFill>
                      <a:schemeClr val="accent3">
                        <a:lumMod val="20000"/>
                        <a:lumOff val="8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Welcome Remarks</a:t>
                      </a:r>
                      <a:endParaRPr lang="en-ID" sz="1100" b="1" dirty="0">
                        <a:latin typeface="Trebuchet MS"/>
                        <a:cs typeface="Trebuchet MS"/>
                      </a:endParaRPr>
                    </a:p>
                  </a:txBody>
                  <a:tcPr>
                    <a:solidFill>
                      <a:schemeClr val="accent3">
                        <a:lumMod val="20000"/>
                        <a:lumOff val="80000"/>
                      </a:schemeClr>
                    </a:solidFill>
                  </a:tcPr>
                </a:tc>
                <a:tc>
                  <a:txBody>
                    <a:bodyPr/>
                    <a:lstStyle/>
                    <a:p>
                      <a:r>
                        <a:rPr lang="en-ID" sz="1100" dirty="0"/>
                        <a:t>1.</a:t>
                      </a:r>
                      <a:r>
                        <a:rPr lang="en-US" sz="1100" dirty="0"/>
                        <a:t> </a:t>
                      </a:r>
                      <a:r>
                        <a:rPr lang="en-US" sz="1100" dirty="0" err="1"/>
                        <a:t>Asslamu'alaikum</a:t>
                      </a:r>
                      <a:r>
                        <a:rPr lang="en-US" sz="1100" dirty="0"/>
                        <a:t>, Introduce my name Ismail Wahyu </a:t>
                      </a:r>
                      <a:r>
                        <a:rPr lang="en-US" sz="1100" dirty="0" err="1"/>
                        <a:t>Fadilah</a:t>
                      </a:r>
                      <a:r>
                        <a:rPr lang="en-US" sz="1100" dirty="0"/>
                        <a:t>, I am a student of UMM Informatics Engineering would like to conduct an interview with you to seek opinions for the application system for ordering masonry services</a:t>
                      </a:r>
                    </a:p>
                  </a:txBody>
                  <a:tcPr>
                    <a:solidFill>
                      <a:schemeClr val="accent3">
                        <a:lumMod val="20000"/>
                        <a:lumOff val="80000"/>
                      </a:schemeClr>
                    </a:solidFill>
                  </a:tcPr>
                </a:tc>
                <a:extLst>
                  <a:ext uri="{0D108BD9-81ED-4DB2-BD59-A6C34878D82A}">
                    <a16:rowId xmlns:a16="http://schemas.microsoft.com/office/drawing/2014/main" val="2603225401"/>
                  </a:ext>
                </a:extLst>
              </a:tr>
              <a:tr h="82499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accent4">
                        <a:lumMod val="40000"/>
                        <a:lumOff val="6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Collect demographics</a:t>
                      </a:r>
                      <a:endParaRPr lang="en-ID" sz="1100" b="1" dirty="0">
                        <a:latin typeface="Trebuchet MS"/>
                        <a:cs typeface="Trebuchet MS"/>
                      </a:endParaRPr>
                    </a:p>
                  </a:txBody>
                  <a:tcPr>
                    <a:solidFill>
                      <a:schemeClr val="accent4">
                        <a:lumMod val="40000"/>
                        <a:lumOff val="60000"/>
                      </a:schemeClr>
                    </a:solidFill>
                  </a:tcPr>
                </a:tc>
                <a:tc>
                  <a:txBody>
                    <a:bodyPr/>
                    <a:lstStyle/>
                    <a:p>
                      <a:r>
                        <a:rPr lang="sv-SE" sz="1100" dirty="0"/>
                        <a:t>2. </a:t>
                      </a:r>
                      <a:r>
                        <a:rPr lang="en-US" sz="1100" dirty="0"/>
                        <a:t>Allow you to introduce yourself first</a:t>
                      </a:r>
                    </a:p>
                  </a:txBody>
                  <a:tcPr>
                    <a:solidFill>
                      <a:schemeClr val="accent4">
                        <a:lumMod val="40000"/>
                        <a:lumOff val="60000"/>
                      </a:schemeClr>
                    </a:solidFill>
                  </a:tcPr>
                </a:tc>
                <a:extLst>
                  <a:ext uri="{0D108BD9-81ED-4DB2-BD59-A6C34878D82A}">
                    <a16:rowId xmlns:a16="http://schemas.microsoft.com/office/drawing/2014/main" val="80251510"/>
                  </a:ext>
                </a:extLst>
              </a:tr>
              <a:tr h="936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accent5">
                        <a:lumMod val="60000"/>
                        <a:lumOff val="4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Tell a story</a:t>
                      </a:r>
                      <a:endParaRPr lang="en-ID" sz="1100" b="1" dirty="0">
                        <a:latin typeface="Trebuchet MS"/>
                        <a:cs typeface="Trebuchet MS"/>
                      </a:endParaRPr>
                    </a:p>
                  </a:txBody>
                  <a:tcPr>
                    <a:solidFill>
                      <a:schemeClr val="accent5">
                        <a:lumMod val="60000"/>
                        <a:lumOff val="40000"/>
                      </a:schemeClr>
                    </a:solidFill>
                  </a:tcPr>
                </a:tc>
                <a:tc>
                  <a:txBody>
                    <a:bodyPr/>
                    <a:lstStyle/>
                    <a:p>
                      <a:r>
                        <a:rPr lang="en-ID" sz="1100" dirty="0"/>
                        <a:t>3. </a:t>
                      </a:r>
                      <a:r>
                        <a:rPr lang="en-US" sz="1100" dirty="0"/>
                        <a:t>As an application developer, I need to ensure that the application is easy to use, as well as provide input from about the shortcomings of the application developed so that the application can be as expected.</a:t>
                      </a:r>
                    </a:p>
                  </a:txBody>
                  <a:tcPr>
                    <a:solidFill>
                      <a:schemeClr val="accent5">
                        <a:lumMod val="60000"/>
                        <a:lumOff val="40000"/>
                      </a:schemeClr>
                    </a:solidFill>
                  </a:tcPr>
                </a:tc>
                <a:extLst>
                  <a:ext uri="{0D108BD9-81ED-4DB2-BD59-A6C34878D82A}">
                    <a16:rowId xmlns:a16="http://schemas.microsoft.com/office/drawing/2014/main" val="2454712116"/>
                  </a:ext>
                </a:extLst>
              </a:tr>
              <a:tr h="936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accent6">
                        <a:lumMod val="60000"/>
                        <a:lumOff val="4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Problem ranking</a:t>
                      </a:r>
                      <a:endParaRPr lang="en-ID" sz="1100" b="1" dirty="0">
                        <a:latin typeface="Trebuchet MS"/>
                        <a:cs typeface="Trebuchet MS"/>
                      </a:endParaRPr>
                    </a:p>
                  </a:txBody>
                  <a:tcPr>
                    <a:solidFill>
                      <a:schemeClr val="accent6">
                        <a:lumMod val="60000"/>
                        <a:lumOff val="40000"/>
                      </a:schemeClr>
                    </a:solidFill>
                  </a:tcPr>
                </a:tc>
                <a:tc>
                  <a:txBody>
                    <a:bodyPr/>
                    <a:lstStyle/>
                    <a:p>
                      <a:r>
                        <a:rPr lang="en-ID" sz="1100" dirty="0"/>
                        <a:t>4. </a:t>
                      </a:r>
                      <a:r>
                        <a:rPr lang="en-US" sz="1100" dirty="0"/>
                        <a:t>The following are related to the problems that exist as a user, in your opinion;
• What features do you expect from a talent interest recognition app?
• What types of assessments and evaluations would you like to see in the recognition app
talent interest.
• What are the security and privacy issues that need to be considered in the application 
LURE?</a:t>
                      </a:r>
                    </a:p>
                  </a:txBody>
                  <a:tcPr>
                    <a:solidFill>
                      <a:schemeClr val="accent6">
                        <a:lumMod val="60000"/>
                        <a:lumOff val="40000"/>
                      </a:schemeClr>
                    </a:solidFill>
                  </a:tcPr>
                </a:tc>
                <a:extLst>
                  <a:ext uri="{0D108BD9-81ED-4DB2-BD59-A6C34878D82A}">
                    <a16:rowId xmlns:a16="http://schemas.microsoft.com/office/drawing/2014/main" val="3733010796"/>
                  </a:ext>
                </a:extLst>
              </a:tr>
              <a:tr h="936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3 Minutes</a:t>
                      </a:r>
                    </a:p>
                  </a:txBody>
                  <a:tcPr>
                    <a:solidFill>
                      <a:schemeClr val="accent2">
                        <a:lumMod val="40000"/>
                        <a:lumOff val="6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Explore customer's word view</a:t>
                      </a:r>
                      <a:endParaRPr lang="en-ID" sz="1100" b="1" dirty="0">
                        <a:latin typeface="Trebuchet MS"/>
                        <a:cs typeface="Trebuchet MS"/>
                      </a:endParaRPr>
                    </a:p>
                  </a:txBody>
                  <a:tcPr>
                    <a:solidFill>
                      <a:schemeClr val="accent2">
                        <a:lumMod val="40000"/>
                        <a:lumOff val="60000"/>
                      </a:schemeClr>
                    </a:solidFill>
                  </a:tcPr>
                </a:tc>
                <a:tc>
                  <a:txBody>
                    <a:bodyPr/>
                    <a:lstStyle/>
                    <a:p>
                      <a:r>
                        <a:rPr lang="en-ID" sz="1100" dirty="0"/>
                        <a:t>5</a:t>
                      </a:r>
                      <a:r>
                        <a:rPr lang="en-US" sz="1100" dirty="0"/>
                        <a:t>. Related to the use of the application, are there things that make it difficult for users to the application or are there things that might be added to become additional features in the application</a:t>
                      </a:r>
                    </a:p>
                  </a:txBody>
                  <a:tcPr>
                    <a:solidFill>
                      <a:schemeClr val="accent2">
                        <a:lumMod val="40000"/>
                        <a:lumOff val="60000"/>
                      </a:schemeClr>
                    </a:solidFill>
                  </a:tcPr>
                </a:tc>
                <a:extLst>
                  <a:ext uri="{0D108BD9-81ED-4DB2-BD59-A6C34878D82A}">
                    <a16:rowId xmlns:a16="http://schemas.microsoft.com/office/drawing/2014/main" val="3248342101"/>
                  </a:ext>
                </a:extLst>
              </a:tr>
              <a:tr h="1619438">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tx2">
                        <a:lumMod val="40000"/>
                        <a:lumOff val="6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Wrapping up</a:t>
                      </a:r>
                      <a:endParaRPr lang="en-ID" sz="1100" b="1" dirty="0">
                        <a:latin typeface="Trebuchet MS"/>
                        <a:cs typeface="Trebuchet MS"/>
                      </a:endParaRPr>
                    </a:p>
                  </a:txBody>
                  <a:tcPr>
                    <a:solidFill>
                      <a:schemeClr val="tx2">
                        <a:lumMod val="40000"/>
                        <a:lumOff val="60000"/>
                      </a:schemeClr>
                    </a:solidFill>
                  </a:tcPr>
                </a:tc>
                <a:tc>
                  <a:txBody>
                    <a:bodyPr/>
                    <a:lstStyle/>
                    <a:p>
                      <a:r>
                        <a:rPr lang="en-ID" sz="1100" dirty="0"/>
                        <a:t>6. </a:t>
                      </a:r>
                      <a:r>
                        <a:rPr lang="en-US" sz="1100" dirty="0"/>
                        <a:t>Maybe that's all for the interview session I did this time, thank you for wanting to be a resource person for the process of making my application system</a:t>
                      </a:r>
                    </a:p>
                  </a:txBody>
                  <a:tcPr>
                    <a:solidFill>
                      <a:schemeClr val="tx2">
                        <a:lumMod val="40000"/>
                        <a:lumOff val="60000"/>
                      </a:schemeClr>
                    </a:solidFill>
                  </a:tcPr>
                </a:tc>
                <a:extLst>
                  <a:ext uri="{0D108BD9-81ED-4DB2-BD59-A6C34878D82A}">
                    <a16:rowId xmlns:a16="http://schemas.microsoft.com/office/drawing/2014/main" val="1628253568"/>
                  </a:ext>
                </a:extLst>
              </a:tr>
              <a:tr h="432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bg2">
                        <a:lumMod val="7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Document results</a:t>
                      </a:r>
                      <a:endParaRPr lang="en-ID" sz="1100" b="1" dirty="0">
                        <a:latin typeface="Trebuchet MS"/>
                        <a:cs typeface="Trebuchet MS"/>
                      </a:endParaRPr>
                    </a:p>
                  </a:txBody>
                  <a:tcPr>
                    <a:solidFill>
                      <a:schemeClr val="bg2">
                        <a:lumMod val="75000"/>
                      </a:schemeClr>
                    </a:solidFill>
                  </a:tcPr>
                </a:tc>
                <a:tc>
                  <a:txBody>
                    <a:bodyPr/>
                    <a:lstStyle/>
                    <a:p>
                      <a:r>
                        <a:rPr lang="en-ID" sz="1100" dirty="0"/>
                        <a:t>7. </a:t>
                      </a:r>
                      <a:r>
                        <a:rPr lang="en-ID" sz="1100" dirty="0" err="1"/>
                        <a:t>Dokumen</a:t>
                      </a:r>
                      <a:r>
                        <a:rPr lang="en-ID" sz="1100" dirty="0"/>
                        <a:t> </a:t>
                      </a:r>
                      <a:r>
                        <a:rPr lang="en-ID" sz="1100" dirty="0" err="1"/>
                        <a:t>hasil</a:t>
                      </a:r>
                      <a:r>
                        <a:rPr lang="en-ID" sz="1100" dirty="0"/>
                        <a:t> </a:t>
                      </a:r>
                      <a:r>
                        <a:rPr lang="en-ID" sz="1100" dirty="0" err="1"/>
                        <a:t>wawancara</a:t>
                      </a:r>
                      <a:r>
                        <a:rPr lang="en-ID" sz="1100" dirty="0"/>
                        <a:t> </a:t>
                      </a:r>
                      <a:r>
                        <a:rPr lang="en-ID" sz="1100" dirty="0" err="1"/>
                        <a:t>ini</a:t>
                      </a:r>
                      <a:r>
                        <a:rPr lang="en-ID" sz="1100" dirty="0"/>
                        <a:t> </a:t>
                      </a:r>
                      <a:r>
                        <a:rPr lang="en-ID" sz="1100" dirty="0" err="1"/>
                        <a:t>digunakan</a:t>
                      </a:r>
                      <a:r>
                        <a:rPr lang="en-ID" sz="1100" dirty="0"/>
                        <a:t> </a:t>
                      </a:r>
                      <a:r>
                        <a:rPr lang="en-ID" sz="1100" dirty="0" err="1"/>
                        <a:t>bahan</a:t>
                      </a:r>
                      <a:r>
                        <a:rPr lang="en-ID" sz="1100" dirty="0"/>
                        <a:t> </a:t>
                      </a:r>
                      <a:r>
                        <a:rPr lang="en-ID" sz="1100" dirty="0" err="1"/>
                        <a:t>pertimbangan</a:t>
                      </a:r>
                      <a:r>
                        <a:rPr lang="en-ID" sz="1100" dirty="0"/>
                        <a:t> </a:t>
                      </a:r>
                      <a:r>
                        <a:rPr lang="en-ID" sz="1100" dirty="0" err="1"/>
                        <a:t>sebelum</a:t>
                      </a:r>
                      <a:r>
                        <a:rPr lang="en-ID" sz="1100" dirty="0"/>
                        <a:t> </a:t>
                      </a:r>
                      <a:r>
                        <a:rPr lang="en-ID" sz="1100" dirty="0" err="1"/>
                        <a:t>membuat</a:t>
                      </a:r>
                      <a:r>
                        <a:rPr lang="en-ID" sz="1100" dirty="0"/>
                        <a:t> </a:t>
                      </a:r>
                      <a:r>
                        <a:rPr lang="en-ID" sz="1100" dirty="0" err="1"/>
                        <a:t>aplikasi</a:t>
                      </a:r>
                      <a:r>
                        <a:rPr lang="en-ID" sz="1100" dirty="0"/>
                        <a:t> yang </a:t>
                      </a:r>
                      <a:r>
                        <a:rPr lang="en-ID" sz="1100" dirty="0" err="1"/>
                        <a:t>lebih</a:t>
                      </a:r>
                      <a:r>
                        <a:rPr lang="en-ID" sz="1100" dirty="0"/>
                        <a:t> </a:t>
                      </a:r>
                      <a:r>
                        <a:rPr lang="en-ID" sz="1100" dirty="0" err="1"/>
                        <a:t>baik</a:t>
                      </a:r>
                      <a:r>
                        <a:rPr lang="en-ID" sz="1100" dirty="0"/>
                        <a:t>. </a:t>
                      </a:r>
                      <a:endParaRPr lang="en-US" sz="1100" dirty="0"/>
                    </a:p>
                  </a:txBody>
                  <a:tcPr>
                    <a:solidFill>
                      <a:schemeClr val="bg2">
                        <a:lumMod val="75000"/>
                      </a:schemeClr>
                    </a:solidFill>
                  </a:tcPr>
                </a:tc>
                <a:extLst>
                  <a:ext uri="{0D108BD9-81ED-4DB2-BD59-A6C34878D82A}">
                    <a16:rowId xmlns:a16="http://schemas.microsoft.com/office/drawing/2014/main" val="3780780749"/>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object 18"/>
          <p:cNvSpPr txBox="1">
            <a:spLocks noGrp="1"/>
          </p:cNvSpPr>
          <p:nvPr>
            <p:ph type="title"/>
          </p:nvPr>
        </p:nvSpPr>
        <p:spPr>
          <a:xfrm>
            <a:off x="1137138" y="1164399"/>
            <a:ext cx="462978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Prepared questions</a:t>
            </a:r>
          </a:p>
        </p:txBody>
      </p:sp>
      <p:grpSp>
        <p:nvGrpSpPr>
          <p:cNvPr id="24" name="object 24"/>
          <p:cNvGrpSpPr/>
          <p:nvPr/>
        </p:nvGrpSpPr>
        <p:grpSpPr>
          <a:xfrm>
            <a:off x="8053706" y="941477"/>
            <a:ext cx="1014094" cy="532130"/>
            <a:chOff x="5981691" y="1508307"/>
            <a:chExt cx="1014094" cy="532130"/>
          </a:xfrm>
        </p:grpSpPr>
        <p:sp>
          <p:nvSpPr>
            <p:cNvPr id="25" name="object 25"/>
            <p:cNvSpPr/>
            <p:nvPr/>
          </p:nvSpPr>
          <p:spPr>
            <a:xfrm>
              <a:off x="6163521" y="169014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dirty="0"/>
                <a:t>8</a:t>
              </a:r>
              <a:endParaRPr dirty="0"/>
            </a:p>
          </p:txBody>
        </p:sp>
        <p:sp>
          <p:nvSpPr>
            <p:cNvPr id="26" name="object 26"/>
            <p:cNvSpPr/>
            <p:nvPr/>
          </p:nvSpPr>
          <p:spPr>
            <a:xfrm>
              <a:off x="5981691" y="1508307"/>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7" name="object 27"/>
            <p:cNvPicPr/>
            <p:nvPr/>
          </p:nvPicPr>
          <p:blipFill>
            <a:blip r:embed="rId2" cstate="print"/>
            <a:stretch>
              <a:fillRect/>
            </a:stretch>
          </p:blipFill>
          <p:spPr>
            <a:xfrm>
              <a:off x="6144568" y="1598795"/>
              <a:ext cx="108584" cy="165592"/>
            </a:xfrm>
            <a:prstGeom prst="rect">
              <a:avLst/>
            </a:prstGeom>
          </p:spPr>
        </p:pic>
      </p:grpSp>
      <p:sp>
        <p:nvSpPr>
          <p:cNvPr id="29" name="TextBox 28">
            <a:extLst>
              <a:ext uri="{FF2B5EF4-FFF2-40B4-BE49-F238E27FC236}">
                <a16:creationId xmlns:a16="http://schemas.microsoft.com/office/drawing/2014/main" id="{B481CC2E-7610-D0F5-C330-29BADEDC4321}"/>
              </a:ext>
            </a:extLst>
          </p:cNvPr>
          <p:cNvSpPr txBox="1"/>
          <p:nvPr/>
        </p:nvSpPr>
        <p:spPr>
          <a:xfrm>
            <a:off x="1143000" y="2691743"/>
            <a:ext cx="7924800" cy="2308324"/>
          </a:xfrm>
          <a:prstGeom prst="rect">
            <a:avLst/>
          </a:prstGeom>
          <a:noFill/>
          <a:ln>
            <a:solidFill>
              <a:schemeClr val="tx1"/>
            </a:solidFill>
          </a:ln>
        </p:spPr>
        <p:txBody>
          <a:bodyPr wrap="square" rtlCol="0">
            <a:spAutoFit/>
          </a:bodyPr>
          <a:lstStyle/>
          <a:p>
            <a:pPr marL="342900" indent="-342900">
              <a:buFont typeface="+mj-lt"/>
              <a:buAutoNum type="arabicPeriod"/>
            </a:pPr>
            <a:r>
              <a:rPr lang="en-US"/>
              <a:t>What features do you expect from the PEMIKAT app?
What are the obstacles you find in using the PEMIKAT application today?
What is the most effective way to convey feedback on learning these talent interests?
What types of assessments and evaluations would you like to see in the CHARMER app?
Does it need to feature Scores in the testing of each talent? 
What are the security and privacy issues to be aware of in the CHARMER app?</a:t>
            </a:r>
            <a:endParaRPr lang="en-US" dirty="0"/>
          </a:p>
        </p:txBody>
      </p:sp>
      <p:sp>
        <p:nvSpPr>
          <p:cNvPr id="8" name="Slide Number Placeholder 7">
            <a:extLst>
              <a:ext uri="{FF2B5EF4-FFF2-40B4-BE49-F238E27FC236}">
                <a16:creationId xmlns:a16="http://schemas.microsoft.com/office/drawing/2014/main" id="{F03324A5-4B38-D8A0-3BA8-C5F1C73AFCF7}"/>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18</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4"/>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4"/>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a:spLocks noGrp="1"/>
          </p:cNvSpPr>
          <p:nvPr>
            <p:ph type="title"/>
          </p:nvPr>
        </p:nvSpPr>
        <p:spPr>
          <a:xfrm>
            <a:off x="1180780" y="2819400"/>
            <a:ext cx="5119369" cy="3574952"/>
          </a:xfrm>
          <a:prstGeom prst="rect">
            <a:avLst/>
          </a:prstGeom>
        </p:spPr>
        <p:txBody>
          <a:bodyPr vert="horz" wrap="square" lIns="0" tIns="201294" rIns="0" bIns="0" rtlCol="0">
            <a:spAutoFit/>
          </a:bodyPr>
          <a:lstStyle/>
          <a:p>
            <a:pPr marL="12701" marR="5081" algn="just">
              <a:lnSpc>
                <a:spcPct val="83700"/>
              </a:lnSpc>
              <a:spcBef>
                <a:spcPts val="1586"/>
              </a:spcBef>
            </a:pPr>
            <a:r>
              <a:rPr sz="7450" spc="-15" dirty="0"/>
              <a:t>Creativity</a:t>
            </a:r>
            <a:r>
              <a:rPr sz="7450" spc="-364" dirty="0"/>
              <a:t> </a:t>
            </a:r>
            <a:r>
              <a:rPr sz="7450" spc="155" dirty="0"/>
              <a:t>is </a:t>
            </a:r>
            <a:r>
              <a:rPr sz="7450" spc="-2230" dirty="0"/>
              <a:t> </a:t>
            </a:r>
            <a:r>
              <a:rPr sz="7450" spc="21" dirty="0"/>
              <a:t>intelligence </a:t>
            </a:r>
            <a:r>
              <a:rPr sz="7450" spc="-2235" dirty="0"/>
              <a:t> </a:t>
            </a:r>
            <a:r>
              <a:rPr sz="7850" spc="255" dirty="0"/>
              <a:t>having</a:t>
            </a:r>
            <a:r>
              <a:rPr sz="7850" spc="-355" dirty="0"/>
              <a:t> </a:t>
            </a:r>
            <a:r>
              <a:rPr sz="7850" spc="279" dirty="0"/>
              <a:t>fun</a:t>
            </a:r>
            <a:endParaRPr sz="7850" dirty="0"/>
          </a:p>
          <a:p>
            <a:pPr marL="2702759">
              <a:spcBef>
                <a:spcPts val="40"/>
              </a:spcBef>
            </a:pPr>
            <a:r>
              <a:rPr sz="2800" spc="15" dirty="0"/>
              <a:t>Albert</a:t>
            </a:r>
            <a:r>
              <a:rPr sz="2800" spc="-149" dirty="0"/>
              <a:t> </a:t>
            </a:r>
            <a:r>
              <a:rPr sz="2800" spc="40" dirty="0"/>
              <a:t>Einstein</a:t>
            </a:r>
            <a:endParaRPr sz="2800" dirty="0"/>
          </a:p>
        </p:txBody>
      </p:sp>
      <p:sp>
        <p:nvSpPr>
          <p:cNvPr id="12" name="Slide Number Placeholder 11">
            <a:extLst>
              <a:ext uri="{FF2B5EF4-FFF2-40B4-BE49-F238E27FC236}">
                <a16:creationId xmlns:a16="http://schemas.microsoft.com/office/drawing/2014/main" id="{E227570B-38C2-D123-8502-6375947A4A49}"/>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19</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63462" y="3200400"/>
            <a:ext cx="4927599" cy="1267206"/>
          </a:xfrm>
          <a:prstGeom prst="rect">
            <a:avLst/>
          </a:prstGeom>
        </p:spPr>
        <p:txBody>
          <a:bodyPr vert="horz" wrap="square" lIns="0" tIns="39370" rIns="0" bIns="0" rtlCol="0">
            <a:spAutoFit/>
          </a:bodyPr>
          <a:lstStyle/>
          <a:p>
            <a:pPr marL="12701">
              <a:spcBef>
                <a:spcPts val="310"/>
              </a:spcBef>
            </a:pPr>
            <a:r>
              <a:rPr sz="1201" b="1" dirty="0">
                <a:latin typeface="Arial"/>
                <a:cs typeface="Arial"/>
              </a:rPr>
              <a:t>Written by HCI Group</a:t>
            </a:r>
            <a:endParaRPr sz="1201" dirty="0">
              <a:latin typeface="Arial"/>
              <a:cs typeface="Arial"/>
            </a:endParaRPr>
          </a:p>
          <a:p>
            <a:pPr marL="12701">
              <a:spcBef>
                <a:spcPts val="210"/>
              </a:spcBef>
            </a:pPr>
            <a:r>
              <a:rPr sz="1201" b="1" dirty="0">
                <a:latin typeface="Arial"/>
                <a:cs typeface="Arial"/>
              </a:rPr>
              <a:t>Universitas Muhammadiyah Malang and Universiti putra malaysia</a:t>
            </a:r>
            <a:endParaRPr sz="1201" dirty="0">
              <a:latin typeface="Arial"/>
              <a:cs typeface="Arial"/>
            </a:endParaRPr>
          </a:p>
          <a:p>
            <a:pPr marL="12701" marR="3123160">
              <a:lnSpc>
                <a:spcPct val="114599"/>
              </a:lnSpc>
            </a:pPr>
            <a:r>
              <a:rPr sz="1201" dirty="0">
                <a:latin typeface="Trebuchet MS"/>
                <a:cs typeface="Trebuchet MS"/>
              </a:rPr>
              <a:t>Wahyu Andhyka Kusuma  Azrul Hazri bin Jantan  Novia Admodisastro  Noris Mohd Norowi</a:t>
            </a:r>
          </a:p>
        </p:txBody>
      </p:sp>
      <p:sp>
        <p:nvSpPr>
          <p:cNvPr id="3" name="object 3"/>
          <p:cNvSpPr txBox="1">
            <a:spLocks noGrp="1"/>
          </p:cNvSpPr>
          <p:nvPr>
            <p:ph type="title"/>
          </p:nvPr>
        </p:nvSpPr>
        <p:spPr>
          <a:xfrm>
            <a:off x="1289008" y="316031"/>
            <a:ext cx="8616992" cy="2052806"/>
          </a:xfrm>
          <a:prstGeom prst="rect">
            <a:avLst/>
          </a:prstGeom>
        </p:spPr>
        <p:txBody>
          <a:bodyPr vert="horz" wrap="square" lIns="0" tIns="13335" rIns="0" bIns="0" rtlCol="0">
            <a:spAutoFit/>
          </a:bodyPr>
          <a:lstStyle/>
          <a:p>
            <a:pPr marL="12701">
              <a:spcBef>
                <a:spcPts val="106"/>
              </a:spcBef>
            </a:pPr>
            <a:r>
              <a:rPr lang="en-ID" sz="13000" b="1" dirty="0" err="1">
                <a:solidFill>
                  <a:srgbClr val="004AAC"/>
                </a:solidFill>
                <a:latin typeface="Gabriola" pitchFamily="82" charset="0"/>
              </a:rPr>
              <a:t>U</a:t>
            </a:r>
            <a:r>
              <a:rPr lang="en-ID" sz="13000" b="1" dirty="0" err="1">
                <a:solidFill>
                  <a:srgbClr val="231F20"/>
                </a:solidFill>
                <a:latin typeface="Gabriola" pitchFamily="82" charset="0"/>
              </a:rPr>
              <a:t>X</a:t>
            </a:r>
            <a:r>
              <a:rPr lang="en-ID" sz="131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13252" dirty="0"/>
          </a:p>
        </p:txBody>
      </p:sp>
      <p:sp>
        <p:nvSpPr>
          <p:cNvPr id="4" name="object 4"/>
          <p:cNvSpPr txBox="1"/>
          <p:nvPr/>
        </p:nvSpPr>
        <p:spPr>
          <a:xfrm>
            <a:off x="1163462" y="787807"/>
            <a:ext cx="246349" cy="575376"/>
          </a:xfrm>
          <a:prstGeom prst="rect">
            <a:avLst/>
          </a:prstGeom>
        </p:spPr>
        <p:txBody>
          <a:bodyPr vert="vert270" wrap="square" lIns="0" tIns="26669" rIns="0" bIns="0" rtlCol="0">
            <a:spAutoFit/>
          </a:bodyPr>
          <a:lstStyle/>
          <a:p>
            <a:pPr marL="12701">
              <a:spcBef>
                <a:spcPts val="210"/>
              </a:spcBef>
            </a:pPr>
            <a:r>
              <a:rPr sz="1601" dirty="0">
                <a:latin typeface="Verdana"/>
                <a:cs typeface="Verdana"/>
              </a:rPr>
              <a:t>the</a:t>
            </a:r>
          </a:p>
        </p:txBody>
      </p:sp>
      <p:sp>
        <p:nvSpPr>
          <p:cNvPr id="5" name="object 5"/>
          <p:cNvSpPr txBox="1"/>
          <p:nvPr/>
        </p:nvSpPr>
        <p:spPr>
          <a:xfrm>
            <a:off x="1163462" y="2221624"/>
            <a:ext cx="5111791" cy="626197"/>
          </a:xfrm>
          <a:prstGeom prst="rect">
            <a:avLst/>
          </a:prstGeom>
        </p:spPr>
        <p:txBody>
          <a:bodyPr vert="horz" wrap="square" lIns="0" tIns="12700" rIns="0" bIns="0" rtlCol="0">
            <a:spAutoFit/>
          </a:bodyPr>
          <a:lstStyle/>
          <a:p>
            <a:pPr marL="12701">
              <a:spcBef>
                <a:spcPts val="100"/>
              </a:spcBef>
            </a:pPr>
            <a:r>
              <a:rPr sz="1301" dirty="0">
                <a:latin typeface="Verdana"/>
                <a:cs typeface="Verdana"/>
              </a:rPr>
              <a:t>The process to optimize your resource for the</a:t>
            </a:r>
            <a:r>
              <a:rPr lang="en-US" sz="1301" dirty="0">
                <a:latin typeface="Verdana"/>
                <a:cs typeface="Verdana"/>
              </a:rPr>
              <a:t> </a:t>
            </a:r>
            <a:r>
              <a:rPr lang="en-ID" sz="1301" dirty="0">
                <a:latin typeface="Verdana"/>
                <a:cs typeface="Verdana"/>
              </a:rPr>
              <a:t>Requirement quality User</a:t>
            </a:r>
          </a:p>
          <a:p>
            <a:pPr marL="12701">
              <a:spcBef>
                <a:spcPts val="100"/>
              </a:spcBef>
            </a:pPr>
            <a:endParaRPr sz="1301" dirty="0">
              <a:latin typeface="Verdana"/>
              <a:cs typeface="Verdana"/>
            </a:endParaRPr>
          </a:p>
        </p:txBody>
      </p:sp>
      <p:sp>
        <p:nvSpPr>
          <p:cNvPr id="6" name="object 6"/>
          <p:cNvSpPr txBox="1"/>
          <p:nvPr/>
        </p:nvSpPr>
        <p:spPr>
          <a:xfrm>
            <a:off x="1141691" y="2787321"/>
            <a:ext cx="1722120" cy="192168"/>
          </a:xfrm>
          <a:prstGeom prst="rect">
            <a:avLst/>
          </a:prstGeom>
        </p:spPr>
        <p:txBody>
          <a:bodyPr vert="horz" wrap="square" lIns="0" tIns="12700" rIns="0" bIns="0" rtlCol="0">
            <a:spAutoFit/>
          </a:bodyPr>
          <a:lstStyle/>
          <a:p>
            <a:pPr marL="12701">
              <a:lnSpc>
                <a:spcPts val="1495"/>
              </a:lnSpc>
              <a:spcBef>
                <a:spcPts val="100"/>
              </a:spcBef>
            </a:pPr>
            <a:r>
              <a:rPr sz="1201" b="1" dirty="0">
                <a:latin typeface="Arial"/>
                <a:cs typeface="Arial"/>
              </a:rPr>
              <a:t>Second Versions</a:t>
            </a:r>
            <a:endParaRPr sz="1201" dirty="0">
              <a:latin typeface="Arial"/>
              <a:cs typeface="Arial"/>
            </a:endParaRPr>
          </a:p>
        </p:txBody>
      </p:sp>
      <p:sp>
        <p:nvSpPr>
          <p:cNvPr id="13" name="Slide Number Placeholder 12">
            <a:extLst>
              <a:ext uri="{FF2B5EF4-FFF2-40B4-BE49-F238E27FC236}">
                <a16:creationId xmlns:a16="http://schemas.microsoft.com/office/drawing/2014/main" id="{A2B981E7-3FE8-3283-8FCA-BF06B2B67984}"/>
              </a:ext>
            </a:extLst>
          </p:cNvPr>
          <p:cNvSpPr>
            <a:spLocks noGrp="1"/>
          </p:cNvSpPr>
          <p:nvPr>
            <p:ph type="sldNum" sz="quarter" idx="7"/>
          </p:nvPr>
        </p:nvSpPr>
        <p:spPr>
          <a:xfrm>
            <a:off x="4191000"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154723" y="1146868"/>
            <a:ext cx="429260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Meet stakeholder</a:t>
            </a:r>
          </a:p>
        </p:txBody>
      </p:sp>
      <p:sp>
        <p:nvSpPr>
          <p:cNvPr id="17" name="object 17"/>
          <p:cNvSpPr txBox="1"/>
          <p:nvPr/>
        </p:nvSpPr>
        <p:spPr>
          <a:xfrm>
            <a:off x="1154723" y="2701653"/>
            <a:ext cx="2912746"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OBJECTIVE AND EXPECTED RESULTS</a:t>
            </a:r>
          </a:p>
        </p:txBody>
      </p:sp>
      <p:sp>
        <p:nvSpPr>
          <p:cNvPr id="18" name="object 18"/>
          <p:cNvSpPr txBox="1"/>
          <p:nvPr/>
        </p:nvSpPr>
        <p:spPr>
          <a:xfrm>
            <a:off x="1143000" y="4862373"/>
            <a:ext cx="3456636"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5 MINUTES QUESTIONS</a:t>
            </a:r>
          </a:p>
        </p:txBody>
      </p:sp>
      <p:grpSp>
        <p:nvGrpSpPr>
          <p:cNvPr id="23" name="object 23"/>
          <p:cNvGrpSpPr/>
          <p:nvPr/>
        </p:nvGrpSpPr>
        <p:grpSpPr>
          <a:xfrm>
            <a:off x="8053706" y="953135"/>
            <a:ext cx="1014094" cy="532130"/>
            <a:chOff x="5981684" y="1485259"/>
            <a:chExt cx="1014094" cy="532130"/>
          </a:xfrm>
        </p:grpSpPr>
        <p:sp>
          <p:nvSpPr>
            <p:cNvPr id="24" name="object 24"/>
            <p:cNvSpPr/>
            <p:nvPr/>
          </p:nvSpPr>
          <p:spPr>
            <a:xfrm>
              <a:off x="6163514" y="1667090"/>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8" y="19048"/>
                  </a:lnTo>
                  <a:lnTo>
                    <a:pt x="831648"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8</a:t>
              </a:r>
              <a:endParaRPr dirty="0"/>
            </a:p>
          </p:txBody>
        </p:sp>
        <p:sp>
          <p:nvSpPr>
            <p:cNvPr id="25" name="object 25"/>
            <p:cNvSpPr/>
            <p:nvPr/>
          </p:nvSpPr>
          <p:spPr>
            <a:xfrm>
              <a:off x="5981684" y="14852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6" name="object 26"/>
            <p:cNvPicPr/>
            <p:nvPr/>
          </p:nvPicPr>
          <p:blipFill>
            <a:blip r:embed="rId2" cstate="print"/>
            <a:stretch>
              <a:fillRect/>
            </a:stretch>
          </p:blipFill>
          <p:spPr>
            <a:xfrm>
              <a:off x="6144561" y="1575747"/>
              <a:ext cx="108584" cy="165592"/>
            </a:xfrm>
            <a:prstGeom prst="rect">
              <a:avLst/>
            </a:prstGeom>
          </p:spPr>
        </p:pic>
      </p:grpSp>
      <p:sp>
        <p:nvSpPr>
          <p:cNvPr id="28" name="TextBox 27">
            <a:extLst>
              <a:ext uri="{FF2B5EF4-FFF2-40B4-BE49-F238E27FC236}">
                <a16:creationId xmlns:a16="http://schemas.microsoft.com/office/drawing/2014/main" id="{86460059-ABD5-F302-CEBE-83F8F0D2FC1E}"/>
              </a:ext>
            </a:extLst>
          </p:cNvPr>
          <p:cNvSpPr txBox="1"/>
          <p:nvPr/>
        </p:nvSpPr>
        <p:spPr>
          <a:xfrm>
            <a:off x="1198952" y="3341872"/>
            <a:ext cx="7896617" cy="1200329"/>
          </a:xfrm>
          <a:prstGeom prst="rect">
            <a:avLst/>
          </a:prstGeom>
          <a:noFill/>
          <a:ln>
            <a:solidFill>
              <a:schemeClr val="tx1"/>
            </a:solidFill>
          </a:ln>
        </p:spPr>
        <p:txBody>
          <a:bodyPr wrap="square" rtlCol="0">
            <a:spAutoFit/>
          </a:bodyPr>
          <a:lstStyle/>
          <a:p>
            <a:r>
              <a:rPr lang="en-US"/>
              <a:t>The purpose of this stakeholder meet is to meet people related to the application such as students who are still looking for their talents and goals where they want to go in determining their goals and work, to explore information about the needs needed to produce appropriate applications.</a:t>
            </a:r>
            <a:endParaRPr lang="en-US" dirty="0"/>
          </a:p>
        </p:txBody>
      </p:sp>
      <p:sp>
        <p:nvSpPr>
          <p:cNvPr id="29" name="TextBox 28">
            <a:extLst>
              <a:ext uri="{FF2B5EF4-FFF2-40B4-BE49-F238E27FC236}">
                <a16:creationId xmlns:a16="http://schemas.microsoft.com/office/drawing/2014/main" id="{07C7C13C-53F8-5CAC-6076-0188C9FE31BE}"/>
              </a:ext>
            </a:extLst>
          </p:cNvPr>
          <p:cNvSpPr txBox="1"/>
          <p:nvPr/>
        </p:nvSpPr>
        <p:spPr>
          <a:xfrm>
            <a:off x="1170769" y="5239200"/>
            <a:ext cx="7924800" cy="3693319"/>
          </a:xfrm>
          <a:prstGeom prst="rect">
            <a:avLst/>
          </a:prstGeom>
          <a:noFill/>
          <a:ln>
            <a:solidFill>
              <a:schemeClr val="tx1"/>
            </a:solidFill>
          </a:ln>
        </p:spPr>
        <p:txBody>
          <a:bodyPr wrap="square" rtlCol="0">
            <a:spAutoFit/>
          </a:bodyPr>
          <a:lstStyle/>
          <a:p>
            <a:pPr marL="342900" indent="-342900">
              <a:buAutoNum type="arabicPeriod"/>
            </a:pPr>
            <a:r>
              <a:rPr lang="en-US"/>
              <a:t>As a user needs a payment system that supports multiple payment methods commonly used by customers?
As users need information such as features, after recognizing interests, talents can recognize the right job?
As a user, want to make it easier to use the application to be more efficient in learning, interests, talents, and relevance?
As users want the security and privacy of user data to be implemented using the right protocols and security?
As a user want this application to be easily accessible and accessible to all users without exception?
As a user, you want this application to provide knowledge about potential talent interests in yourself by providing various types of educational learning as interesting as possible?</a:t>
            </a:r>
            <a:endParaRPr lang="en-US" dirty="0"/>
          </a:p>
        </p:txBody>
      </p:sp>
      <p:sp>
        <p:nvSpPr>
          <p:cNvPr id="8" name="Slide Number Placeholder 7">
            <a:extLst>
              <a:ext uri="{FF2B5EF4-FFF2-40B4-BE49-F238E27FC236}">
                <a16:creationId xmlns:a16="http://schemas.microsoft.com/office/drawing/2014/main" id="{B019D2A7-2588-8B78-B071-4A490D310504}"/>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20</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72304" y="1168220"/>
            <a:ext cx="3597579"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Findings</a:t>
            </a:r>
          </a:p>
        </p:txBody>
      </p:sp>
      <p:sp>
        <p:nvSpPr>
          <p:cNvPr id="18" name="object 18"/>
          <p:cNvSpPr txBox="1"/>
          <p:nvPr/>
        </p:nvSpPr>
        <p:spPr>
          <a:xfrm>
            <a:off x="1114917" y="2678129"/>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endParaRPr sz="1201">
              <a:latin typeface="Verdana"/>
              <a:cs typeface="Verdana"/>
            </a:endParaRPr>
          </a:p>
        </p:txBody>
      </p:sp>
      <p:sp>
        <p:nvSpPr>
          <p:cNvPr id="19" name="object 19"/>
          <p:cNvSpPr txBox="1"/>
          <p:nvPr/>
        </p:nvSpPr>
        <p:spPr>
          <a:xfrm>
            <a:off x="1143000" y="4092460"/>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p>
        </p:txBody>
      </p:sp>
      <p:grpSp>
        <p:nvGrpSpPr>
          <p:cNvPr id="23" name="object 23"/>
          <p:cNvGrpSpPr/>
          <p:nvPr/>
        </p:nvGrpSpPr>
        <p:grpSpPr>
          <a:xfrm>
            <a:off x="8053704" y="956691"/>
            <a:ext cx="1014094" cy="532130"/>
            <a:chOff x="5981679" y="1485260"/>
            <a:chExt cx="1014094" cy="532130"/>
          </a:xfrm>
        </p:grpSpPr>
        <p:sp>
          <p:nvSpPr>
            <p:cNvPr id="24" name="object 24"/>
            <p:cNvSpPr/>
            <p:nvPr/>
          </p:nvSpPr>
          <p:spPr>
            <a:xfrm>
              <a:off x="6163510" y="166709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2000" dirty="0"/>
                <a:t>8</a:t>
              </a:r>
              <a:endParaRPr sz="2000" dirty="0"/>
            </a:p>
          </p:txBody>
        </p:sp>
        <p:sp>
          <p:nvSpPr>
            <p:cNvPr id="25" name="object 25"/>
            <p:cNvSpPr/>
            <p:nvPr/>
          </p:nvSpPr>
          <p:spPr>
            <a:xfrm>
              <a:off x="5981679" y="148526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6" name="object 26"/>
            <p:cNvPicPr/>
            <p:nvPr/>
          </p:nvPicPr>
          <p:blipFill>
            <a:blip r:embed="rId2" cstate="print"/>
            <a:stretch>
              <a:fillRect/>
            </a:stretch>
          </p:blipFill>
          <p:spPr>
            <a:xfrm>
              <a:off x="6144557" y="1575747"/>
              <a:ext cx="108584" cy="165592"/>
            </a:xfrm>
            <a:prstGeom prst="rect">
              <a:avLst/>
            </a:prstGeom>
          </p:spPr>
        </p:pic>
      </p:grpSp>
      <p:sp>
        <p:nvSpPr>
          <p:cNvPr id="27" name="TextBox 26">
            <a:extLst>
              <a:ext uri="{FF2B5EF4-FFF2-40B4-BE49-F238E27FC236}">
                <a16:creationId xmlns:a16="http://schemas.microsoft.com/office/drawing/2014/main" id="{0300ED98-5EA0-D9B3-8AFF-9AA753582C31}"/>
              </a:ext>
            </a:extLst>
          </p:cNvPr>
          <p:cNvSpPr txBox="1"/>
          <p:nvPr/>
        </p:nvSpPr>
        <p:spPr>
          <a:xfrm>
            <a:off x="1143000" y="2931633"/>
            <a:ext cx="7924800" cy="646331"/>
          </a:xfrm>
          <a:prstGeom prst="rect">
            <a:avLst/>
          </a:prstGeom>
          <a:noFill/>
          <a:ln>
            <a:solidFill>
              <a:schemeClr val="tx1"/>
            </a:solidFill>
          </a:ln>
        </p:spPr>
        <p:txBody>
          <a:bodyPr wrap="square" rtlCol="0">
            <a:spAutoFit/>
          </a:bodyPr>
          <a:lstStyle/>
          <a:p>
            <a:r>
              <a:rPr lang="en-US"/>
              <a:t>Most users need a payment system that supports several payment methods commonly used by customers.</a:t>
            </a:r>
            <a:endParaRPr lang="en-US" dirty="0"/>
          </a:p>
        </p:txBody>
      </p:sp>
      <p:sp>
        <p:nvSpPr>
          <p:cNvPr id="28" name="TextBox 27">
            <a:extLst>
              <a:ext uri="{FF2B5EF4-FFF2-40B4-BE49-F238E27FC236}">
                <a16:creationId xmlns:a16="http://schemas.microsoft.com/office/drawing/2014/main" id="{5062FBBD-59B6-3791-3459-131843D78D5F}"/>
              </a:ext>
            </a:extLst>
          </p:cNvPr>
          <p:cNvSpPr txBox="1"/>
          <p:nvPr/>
        </p:nvSpPr>
        <p:spPr>
          <a:xfrm>
            <a:off x="1142998" y="4385656"/>
            <a:ext cx="7924800" cy="646331"/>
          </a:xfrm>
          <a:prstGeom prst="rect">
            <a:avLst/>
          </a:prstGeom>
          <a:noFill/>
          <a:ln>
            <a:solidFill>
              <a:schemeClr val="tx1"/>
            </a:solidFill>
          </a:ln>
        </p:spPr>
        <p:txBody>
          <a:bodyPr wrap="square" rtlCol="0">
            <a:spAutoFit/>
          </a:bodyPr>
          <a:lstStyle/>
          <a:p>
            <a:r>
              <a:rPr lang="en-US"/>
              <a:t>Some of the users need information such as features after recognizing interests, talents can recognize the right job</a:t>
            </a:r>
            <a:endParaRPr lang="en-US" dirty="0"/>
          </a:p>
        </p:txBody>
      </p:sp>
      <p:sp>
        <p:nvSpPr>
          <p:cNvPr id="8" name="Slide Number Placeholder 7">
            <a:extLst>
              <a:ext uri="{FF2B5EF4-FFF2-40B4-BE49-F238E27FC236}">
                <a16:creationId xmlns:a16="http://schemas.microsoft.com/office/drawing/2014/main" id="{8128064A-A1B6-69AD-C686-1255255E0B37}"/>
              </a:ext>
            </a:extLst>
          </p:cNvPr>
          <p:cNvSpPr>
            <a:spLocks noGrp="1"/>
          </p:cNvSpPr>
          <p:nvPr>
            <p:ph type="sldNum" sz="quarter" idx="7"/>
          </p:nvPr>
        </p:nvSpPr>
        <p:spPr>
          <a:xfrm>
            <a:off x="4384993" y="93200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21</a:t>
            </a:fld>
            <a:r>
              <a:rPr spc="-94" dirty="0"/>
              <a:t> </a:t>
            </a:r>
            <a:r>
              <a:rPr spc="-6" dirty="0"/>
              <a:t>fr</a:t>
            </a:r>
            <a:r>
              <a:rPr spc="70" dirty="0"/>
              <a:t>o</a:t>
            </a:r>
            <a:r>
              <a:rPr spc="106" dirty="0"/>
              <a:t>m</a:t>
            </a:r>
            <a:r>
              <a:rPr spc="-94" dirty="0"/>
              <a:t> </a:t>
            </a:r>
            <a:r>
              <a:rPr lang="en-US" spc="-94" dirty="0"/>
              <a:t> 1</a:t>
            </a:r>
            <a:r>
              <a:rPr u="sng" dirty="0">
                <a:uFill>
                  <a:solidFill>
                    <a:srgbClr val="000000"/>
                  </a:solidFill>
                </a:uFill>
                <a:latin typeface="Times New Roman"/>
                <a:cs typeface="Times New Roman"/>
              </a:rPr>
              <a:t> 	</a:t>
            </a:r>
          </a:p>
        </p:txBody>
      </p:sp>
      <p:sp>
        <p:nvSpPr>
          <p:cNvPr id="9" name="object 18">
            <a:extLst>
              <a:ext uri="{FF2B5EF4-FFF2-40B4-BE49-F238E27FC236}">
                <a16:creationId xmlns:a16="http://schemas.microsoft.com/office/drawing/2014/main" id="{E5D9E05A-99F3-2F9F-7DE6-FD2E9FC5E1D2}"/>
              </a:ext>
            </a:extLst>
          </p:cNvPr>
          <p:cNvSpPr txBox="1"/>
          <p:nvPr/>
        </p:nvSpPr>
        <p:spPr>
          <a:xfrm>
            <a:off x="1144223" y="5549511"/>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endParaRPr sz="1201">
              <a:latin typeface="Verdana"/>
              <a:cs typeface="Verdana"/>
            </a:endParaRPr>
          </a:p>
        </p:txBody>
      </p:sp>
      <p:sp>
        <p:nvSpPr>
          <p:cNvPr id="10" name="object 19">
            <a:extLst>
              <a:ext uri="{FF2B5EF4-FFF2-40B4-BE49-F238E27FC236}">
                <a16:creationId xmlns:a16="http://schemas.microsoft.com/office/drawing/2014/main" id="{66F96674-BE5D-45A8-35EF-B1A0134F02E6}"/>
              </a:ext>
            </a:extLst>
          </p:cNvPr>
          <p:cNvSpPr txBox="1"/>
          <p:nvPr/>
        </p:nvSpPr>
        <p:spPr>
          <a:xfrm>
            <a:off x="1172306" y="6963842"/>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p>
        </p:txBody>
      </p:sp>
      <p:sp>
        <p:nvSpPr>
          <p:cNvPr id="11" name="TextBox 10">
            <a:extLst>
              <a:ext uri="{FF2B5EF4-FFF2-40B4-BE49-F238E27FC236}">
                <a16:creationId xmlns:a16="http://schemas.microsoft.com/office/drawing/2014/main" id="{AE3C35B7-4AEA-DE34-C297-7ADA4C33D758}"/>
              </a:ext>
            </a:extLst>
          </p:cNvPr>
          <p:cNvSpPr txBox="1"/>
          <p:nvPr/>
        </p:nvSpPr>
        <p:spPr>
          <a:xfrm>
            <a:off x="1172306" y="5803015"/>
            <a:ext cx="7924800" cy="646331"/>
          </a:xfrm>
          <a:prstGeom prst="rect">
            <a:avLst/>
          </a:prstGeom>
          <a:noFill/>
          <a:ln>
            <a:solidFill>
              <a:schemeClr val="tx1"/>
            </a:solidFill>
          </a:ln>
        </p:spPr>
        <p:txBody>
          <a:bodyPr wrap="square" rtlCol="0">
            <a:spAutoFit/>
          </a:bodyPr>
          <a:lstStyle/>
          <a:p>
            <a:r>
              <a:rPr lang="en-US"/>
              <a:t>The majority of users want it to be easy to use the application to be more efficient in learning, interests, talents, and relevance.</a:t>
            </a:r>
            <a:endParaRPr lang="en-US" dirty="0"/>
          </a:p>
        </p:txBody>
      </p:sp>
      <p:sp>
        <p:nvSpPr>
          <p:cNvPr id="12" name="TextBox 11">
            <a:extLst>
              <a:ext uri="{FF2B5EF4-FFF2-40B4-BE49-F238E27FC236}">
                <a16:creationId xmlns:a16="http://schemas.microsoft.com/office/drawing/2014/main" id="{E2AE769A-6515-3DFF-1FD6-2B9997DD1D21}"/>
              </a:ext>
            </a:extLst>
          </p:cNvPr>
          <p:cNvSpPr txBox="1"/>
          <p:nvPr/>
        </p:nvSpPr>
        <p:spPr>
          <a:xfrm>
            <a:off x="1172304" y="7257038"/>
            <a:ext cx="7924800" cy="923330"/>
          </a:xfrm>
          <a:prstGeom prst="rect">
            <a:avLst/>
          </a:prstGeom>
          <a:noFill/>
          <a:ln>
            <a:solidFill>
              <a:schemeClr val="tx1"/>
            </a:solidFill>
          </a:ln>
        </p:spPr>
        <p:txBody>
          <a:bodyPr wrap="square" rtlCol="0">
            <a:spAutoFit/>
          </a:bodyPr>
          <a:lstStyle/>
          <a:p>
            <a:r>
              <a:rPr lang="en-US"/>
              <a:t>As a user, this application wants to provide knowledge about the interests of potential talents in themselves by providing various types of educational learning as interesting as possible.</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a:grpSpLocks noChangeAspect="1"/>
          </p:cNvGrpSpPr>
          <p:nvPr/>
        </p:nvGrpSpPr>
        <p:grpSpPr>
          <a:xfrm>
            <a:off x="5115387" y="4575497"/>
            <a:ext cx="1746179" cy="1846792"/>
            <a:chOff x="4998131" y="4550664"/>
            <a:chExt cx="1983739" cy="2098040"/>
          </a:xfrm>
        </p:grpSpPr>
        <p:sp>
          <p:nvSpPr>
            <p:cNvPr id="3" name="object 3"/>
            <p:cNvSpPr/>
            <p:nvPr/>
          </p:nvSpPr>
          <p:spPr>
            <a:xfrm>
              <a:off x="4998131" y="4792772"/>
              <a:ext cx="1854835" cy="1855470"/>
            </a:xfrm>
            <a:custGeom>
              <a:avLst/>
              <a:gdLst/>
              <a:ahLst/>
              <a:cxnLst/>
              <a:rect l="l" t="t" r="r" b="b"/>
              <a:pathLst>
                <a:path w="1854834" h="1855470">
                  <a:moveTo>
                    <a:pt x="0" y="1777580"/>
                  </a:moveTo>
                  <a:lnTo>
                    <a:pt x="92727" y="0"/>
                  </a:lnTo>
                  <a:lnTo>
                    <a:pt x="1854738" y="87459"/>
                  </a:lnTo>
                  <a:lnTo>
                    <a:pt x="1785172" y="1662510"/>
                  </a:lnTo>
                  <a:lnTo>
                    <a:pt x="1573953" y="1855355"/>
                  </a:lnTo>
                  <a:lnTo>
                    <a:pt x="0" y="1777580"/>
                  </a:lnTo>
                  <a:close/>
                </a:path>
              </a:pathLst>
            </a:custGeom>
            <a:solidFill>
              <a:srgbClr val="D1F0FF"/>
            </a:solidFill>
          </p:spPr>
          <p:txBody>
            <a:bodyPr wrap="square" lIns="0" tIns="0" rIns="0" bIns="0" rtlCol="0"/>
            <a:lstStyle/>
            <a:p>
              <a:endParaRPr sz="1154" dirty="0"/>
            </a:p>
          </p:txBody>
        </p:sp>
        <p:sp>
          <p:nvSpPr>
            <p:cNvPr id="4" name="object 4"/>
            <p:cNvSpPr/>
            <p:nvPr/>
          </p:nvSpPr>
          <p:spPr>
            <a:xfrm>
              <a:off x="5137155" y="4550664"/>
              <a:ext cx="250825" cy="791210"/>
            </a:xfrm>
            <a:custGeom>
              <a:avLst/>
              <a:gdLst/>
              <a:ahLst/>
              <a:cxnLst/>
              <a:rect l="l" t="t" r="r" b="b"/>
              <a:pathLst>
                <a:path w="250825" h="791210">
                  <a:moveTo>
                    <a:pt x="201823" y="790736"/>
                  </a:moveTo>
                  <a:lnTo>
                    <a:pt x="0" y="767653"/>
                  </a:lnTo>
                  <a:lnTo>
                    <a:pt x="56502" y="0"/>
                  </a:lnTo>
                  <a:lnTo>
                    <a:pt x="250774" y="22219"/>
                  </a:lnTo>
                  <a:lnTo>
                    <a:pt x="201823" y="790736"/>
                  </a:lnTo>
                  <a:close/>
                </a:path>
              </a:pathLst>
            </a:custGeom>
            <a:solidFill>
              <a:srgbClr val="34A1F4">
                <a:alpha val="79998"/>
              </a:srgbClr>
            </a:solidFill>
          </p:spPr>
          <p:txBody>
            <a:bodyPr wrap="square" lIns="0" tIns="0" rIns="0" bIns="0" rtlCol="0"/>
            <a:lstStyle/>
            <a:p>
              <a:endParaRPr sz="1154"/>
            </a:p>
          </p:txBody>
        </p:sp>
        <p:sp>
          <p:nvSpPr>
            <p:cNvPr id="5" name="object 5"/>
            <p:cNvSpPr/>
            <p:nvPr/>
          </p:nvSpPr>
          <p:spPr>
            <a:xfrm>
              <a:off x="5160467" y="5013540"/>
              <a:ext cx="1557655" cy="1470660"/>
            </a:xfrm>
            <a:custGeom>
              <a:avLst/>
              <a:gdLst/>
              <a:ahLst/>
              <a:cxnLst/>
              <a:rect l="l" t="t" r="r" b="b"/>
              <a:pathLst>
                <a:path w="1557654" h="1470660">
                  <a:moveTo>
                    <a:pt x="1421777" y="1456817"/>
                  </a:moveTo>
                  <a:lnTo>
                    <a:pt x="927" y="1361490"/>
                  </a:lnTo>
                  <a:lnTo>
                    <a:pt x="0" y="1375283"/>
                  </a:lnTo>
                  <a:lnTo>
                    <a:pt x="1420850" y="1470609"/>
                  </a:lnTo>
                  <a:lnTo>
                    <a:pt x="1421777" y="1456817"/>
                  </a:lnTo>
                  <a:close/>
                </a:path>
                <a:path w="1557654" h="1470660">
                  <a:moveTo>
                    <a:pt x="1490624" y="1322933"/>
                  </a:moveTo>
                  <a:lnTo>
                    <a:pt x="16687" y="1224051"/>
                  </a:lnTo>
                  <a:lnTo>
                    <a:pt x="15760" y="1237843"/>
                  </a:lnTo>
                  <a:lnTo>
                    <a:pt x="1489697" y="1336725"/>
                  </a:lnTo>
                  <a:lnTo>
                    <a:pt x="1490624" y="1322933"/>
                  </a:lnTo>
                  <a:close/>
                </a:path>
                <a:path w="1557654" h="1470660">
                  <a:moveTo>
                    <a:pt x="1506321" y="1045806"/>
                  </a:moveTo>
                  <a:lnTo>
                    <a:pt x="32397" y="946924"/>
                  </a:lnTo>
                  <a:lnTo>
                    <a:pt x="31470" y="960716"/>
                  </a:lnTo>
                  <a:lnTo>
                    <a:pt x="1505407" y="1059599"/>
                  </a:lnTo>
                  <a:lnTo>
                    <a:pt x="1506321" y="1045806"/>
                  </a:lnTo>
                  <a:close/>
                </a:path>
                <a:path w="1557654" h="1470660">
                  <a:moveTo>
                    <a:pt x="1506385" y="1184935"/>
                  </a:moveTo>
                  <a:lnTo>
                    <a:pt x="32461" y="1086065"/>
                  </a:lnTo>
                  <a:lnTo>
                    <a:pt x="31534" y="1099845"/>
                  </a:lnTo>
                  <a:lnTo>
                    <a:pt x="1505470" y="1198727"/>
                  </a:lnTo>
                  <a:lnTo>
                    <a:pt x="1506385" y="1184935"/>
                  </a:lnTo>
                  <a:close/>
                </a:path>
                <a:path w="1557654" h="1470660">
                  <a:moveTo>
                    <a:pt x="1516519" y="628294"/>
                  </a:moveTo>
                  <a:lnTo>
                    <a:pt x="42583" y="529412"/>
                  </a:lnTo>
                  <a:lnTo>
                    <a:pt x="41668" y="543204"/>
                  </a:lnTo>
                  <a:lnTo>
                    <a:pt x="1515592" y="642086"/>
                  </a:lnTo>
                  <a:lnTo>
                    <a:pt x="1516519" y="628294"/>
                  </a:lnTo>
                  <a:close/>
                </a:path>
                <a:path w="1557654" h="1470660">
                  <a:moveTo>
                    <a:pt x="1522095" y="907808"/>
                  </a:moveTo>
                  <a:lnTo>
                    <a:pt x="48158" y="808926"/>
                  </a:lnTo>
                  <a:lnTo>
                    <a:pt x="47244" y="822718"/>
                  </a:lnTo>
                  <a:lnTo>
                    <a:pt x="1521167" y="921600"/>
                  </a:lnTo>
                  <a:lnTo>
                    <a:pt x="1522095" y="907808"/>
                  </a:lnTo>
                  <a:close/>
                </a:path>
                <a:path w="1557654" h="1470660">
                  <a:moveTo>
                    <a:pt x="1526794" y="489673"/>
                  </a:moveTo>
                  <a:lnTo>
                    <a:pt x="52870" y="390791"/>
                  </a:lnTo>
                  <a:lnTo>
                    <a:pt x="51943" y="404583"/>
                  </a:lnTo>
                  <a:lnTo>
                    <a:pt x="1525866" y="503466"/>
                  </a:lnTo>
                  <a:lnTo>
                    <a:pt x="1526794" y="489673"/>
                  </a:lnTo>
                  <a:close/>
                </a:path>
                <a:path w="1557654" h="1470660">
                  <a:moveTo>
                    <a:pt x="1537868" y="769823"/>
                  </a:moveTo>
                  <a:lnTo>
                    <a:pt x="63931" y="670941"/>
                  </a:lnTo>
                  <a:lnTo>
                    <a:pt x="63004" y="684720"/>
                  </a:lnTo>
                  <a:lnTo>
                    <a:pt x="1536941" y="783602"/>
                  </a:lnTo>
                  <a:lnTo>
                    <a:pt x="1537868" y="769823"/>
                  </a:lnTo>
                  <a:close/>
                </a:path>
                <a:path w="1557654" h="1470660">
                  <a:moveTo>
                    <a:pt x="1541957" y="357847"/>
                  </a:moveTo>
                  <a:lnTo>
                    <a:pt x="185229" y="266827"/>
                  </a:lnTo>
                  <a:lnTo>
                    <a:pt x="184302" y="280619"/>
                  </a:lnTo>
                  <a:lnTo>
                    <a:pt x="1541030" y="371640"/>
                  </a:lnTo>
                  <a:lnTo>
                    <a:pt x="1541957" y="357847"/>
                  </a:lnTo>
                  <a:close/>
                </a:path>
                <a:path w="1557654" h="1470660">
                  <a:moveTo>
                    <a:pt x="1556461" y="91020"/>
                  </a:moveTo>
                  <a:lnTo>
                    <a:pt x="199720" y="0"/>
                  </a:lnTo>
                  <a:lnTo>
                    <a:pt x="198805" y="13792"/>
                  </a:lnTo>
                  <a:lnTo>
                    <a:pt x="1555534" y="104813"/>
                  </a:lnTo>
                  <a:lnTo>
                    <a:pt x="1556461" y="91020"/>
                  </a:lnTo>
                  <a:close/>
                </a:path>
                <a:path w="1557654" h="1470660">
                  <a:moveTo>
                    <a:pt x="1557108" y="225348"/>
                  </a:moveTo>
                  <a:lnTo>
                    <a:pt x="200367" y="134327"/>
                  </a:lnTo>
                  <a:lnTo>
                    <a:pt x="199440" y="148120"/>
                  </a:lnTo>
                  <a:lnTo>
                    <a:pt x="1556181" y="239141"/>
                  </a:lnTo>
                  <a:lnTo>
                    <a:pt x="1557108" y="225348"/>
                  </a:lnTo>
                  <a:close/>
                </a:path>
              </a:pathLst>
            </a:custGeom>
            <a:solidFill>
              <a:srgbClr val="D1F0FF"/>
            </a:solidFill>
          </p:spPr>
          <p:txBody>
            <a:bodyPr wrap="square" lIns="0" tIns="0" rIns="0" bIns="0" rtlCol="0"/>
            <a:lstStyle/>
            <a:p>
              <a:endParaRPr sz="1154"/>
            </a:p>
          </p:txBody>
        </p:sp>
        <p:sp>
          <p:nvSpPr>
            <p:cNvPr id="6" name="object 6"/>
            <p:cNvSpPr/>
            <p:nvPr/>
          </p:nvSpPr>
          <p:spPr>
            <a:xfrm>
              <a:off x="6572084" y="6441066"/>
              <a:ext cx="211454" cy="207645"/>
            </a:xfrm>
            <a:custGeom>
              <a:avLst/>
              <a:gdLst/>
              <a:ahLst/>
              <a:cxnLst/>
              <a:rect l="l" t="t" r="r" b="b"/>
              <a:pathLst>
                <a:path w="211454" h="207645">
                  <a:moveTo>
                    <a:pt x="0" y="207061"/>
                  </a:moveTo>
                  <a:lnTo>
                    <a:pt x="13945" y="0"/>
                  </a:lnTo>
                  <a:lnTo>
                    <a:pt x="211219" y="14216"/>
                  </a:lnTo>
                  <a:lnTo>
                    <a:pt x="0" y="207061"/>
                  </a:lnTo>
                  <a:close/>
                </a:path>
              </a:pathLst>
            </a:custGeom>
            <a:solidFill>
              <a:srgbClr val="A8D9FF"/>
            </a:solidFill>
          </p:spPr>
          <p:txBody>
            <a:bodyPr wrap="square" lIns="0" tIns="0" rIns="0" bIns="0" rtlCol="0"/>
            <a:lstStyle/>
            <a:p>
              <a:endParaRPr sz="1154"/>
            </a:p>
          </p:txBody>
        </p:sp>
        <p:sp>
          <p:nvSpPr>
            <p:cNvPr id="7" name="object 7"/>
            <p:cNvSpPr/>
            <p:nvPr/>
          </p:nvSpPr>
          <p:spPr>
            <a:xfrm>
              <a:off x="6630545" y="4981684"/>
              <a:ext cx="351155" cy="335915"/>
            </a:xfrm>
            <a:custGeom>
              <a:avLst/>
              <a:gdLst/>
              <a:ahLst/>
              <a:cxnLst/>
              <a:rect l="l" t="t" r="r" b="b"/>
              <a:pathLst>
                <a:path w="351154" h="335914">
                  <a:moveTo>
                    <a:pt x="275451" y="335658"/>
                  </a:moveTo>
                  <a:lnTo>
                    <a:pt x="271251" y="335658"/>
                  </a:lnTo>
                  <a:lnTo>
                    <a:pt x="267082" y="335658"/>
                  </a:lnTo>
                  <a:lnTo>
                    <a:pt x="262934" y="334379"/>
                  </a:lnTo>
                  <a:lnTo>
                    <a:pt x="175421" y="271630"/>
                  </a:lnTo>
                  <a:lnTo>
                    <a:pt x="91478" y="331830"/>
                  </a:lnTo>
                  <a:lnTo>
                    <a:pt x="85733" y="334707"/>
                  </a:lnTo>
                  <a:lnTo>
                    <a:pt x="59220" y="315443"/>
                  </a:lnTo>
                  <a:lnTo>
                    <a:pt x="60181" y="309108"/>
                  </a:lnTo>
                  <a:lnTo>
                    <a:pt x="91488" y="208067"/>
                  </a:lnTo>
                  <a:lnTo>
                    <a:pt x="8298" y="149446"/>
                  </a:lnTo>
                  <a:lnTo>
                    <a:pt x="3795" y="144871"/>
                  </a:lnTo>
                  <a:lnTo>
                    <a:pt x="981" y="139260"/>
                  </a:lnTo>
                  <a:lnTo>
                    <a:pt x="0" y="133059"/>
                  </a:lnTo>
                  <a:lnTo>
                    <a:pt x="993" y="126714"/>
                  </a:lnTo>
                  <a:lnTo>
                    <a:pt x="3717" y="118376"/>
                  </a:lnTo>
                  <a:lnTo>
                    <a:pt x="11476" y="112711"/>
                  </a:lnTo>
                  <a:lnTo>
                    <a:pt x="123280" y="112495"/>
                  </a:lnTo>
                  <a:lnTo>
                    <a:pt x="158849" y="5613"/>
                  </a:lnTo>
                  <a:lnTo>
                    <a:pt x="166639" y="0"/>
                  </a:lnTo>
                  <a:lnTo>
                    <a:pt x="184202" y="0"/>
                  </a:lnTo>
                  <a:lnTo>
                    <a:pt x="191993" y="5623"/>
                  </a:lnTo>
                  <a:lnTo>
                    <a:pt x="227014" y="112495"/>
                  </a:lnTo>
                  <a:lnTo>
                    <a:pt x="339375" y="112711"/>
                  </a:lnTo>
                  <a:lnTo>
                    <a:pt x="347145" y="118387"/>
                  </a:lnTo>
                  <a:lnTo>
                    <a:pt x="349839" y="126714"/>
                  </a:lnTo>
                  <a:lnTo>
                    <a:pt x="350837" y="133059"/>
                  </a:lnTo>
                  <a:lnTo>
                    <a:pt x="349858" y="139260"/>
                  </a:lnTo>
                  <a:lnTo>
                    <a:pt x="347042" y="144871"/>
                  </a:lnTo>
                  <a:lnTo>
                    <a:pt x="342533" y="149446"/>
                  </a:lnTo>
                  <a:lnTo>
                    <a:pt x="259343" y="208067"/>
                  </a:lnTo>
                  <a:lnTo>
                    <a:pt x="290650" y="309108"/>
                  </a:lnTo>
                  <a:lnTo>
                    <a:pt x="279640" y="334368"/>
                  </a:lnTo>
                  <a:lnTo>
                    <a:pt x="275451" y="335658"/>
                  </a:lnTo>
                  <a:close/>
                </a:path>
              </a:pathLst>
            </a:custGeom>
            <a:solidFill>
              <a:srgbClr val="FFB000"/>
            </a:solidFill>
          </p:spPr>
          <p:txBody>
            <a:bodyPr wrap="square" lIns="0" tIns="0" rIns="0" bIns="0" rtlCol="0"/>
            <a:lstStyle/>
            <a:p>
              <a:endParaRPr sz="1154"/>
            </a:p>
          </p:txBody>
        </p:sp>
      </p:grpSp>
      <p:pic>
        <p:nvPicPr>
          <p:cNvPr id="8" name="object 8"/>
          <p:cNvPicPr>
            <a:picLocks noChangeAspect="1"/>
          </p:cNvPicPr>
          <p:nvPr/>
        </p:nvPicPr>
        <p:blipFill>
          <a:blip r:embed="rId2" cstate="print"/>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solidFill>
              <a:srgbClr val="A8D9FF"/>
            </a:solid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solidFill>
              <a:srgbClr val="D1F0FF">
                <a:alpha val="79998"/>
              </a:srgbClr>
            </a:solid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solidFill>
              <a:srgbClr val="34A1F4"/>
            </a:solidFill>
          </p:spPr>
          <p:txBody>
            <a:bodyPr wrap="square" lIns="0" tIns="0" rIns="0" bIns="0" rtlCol="0"/>
            <a:lstStyle/>
            <a:p>
              <a:endParaRPr sz="1154"/>
            </a:p>
          </p:txBody>
        </p:sp>
      </p:grpSp>
      <p:pic>
        <p:nvPicPr>
          <p:cNvPr id="13" name="object 13"/>
          <p:cNvPicPr>
            <a:picLocks noChangeAspect="1"/>
          </p:cNvPicPr>
          <p:nvPr/>
        </p:nvPicPr>
        <p:blipFill>
          <a:blip r:embed="rId3" cstate="print"/>
          <a:stretch>
            <a:fillRect/>
          </a:stretch>
        </p:blipFill>
        <p:spPr>
          <a:xfrm>
            <a:off x="2988915" y="4639071"/>
            <a:ext cx="1633233" cy="1757980"/>
          </a:xfrm>
          <a:prstGeom prst="rect">
            <a:avLst/>
          </a:prstGeom>
        </p:spPr>
      </p:pic>
      <p:pic>
        <p:nvPicPr>
          <p:cNvPr id="14" name="object 14"/>
          <p:cNvPicPr>
            <a:picLocks noChangeAspect="1"/>
          </p:cNvPicPr>
          <p:nvPr/>
        </p:nvPicPr>
        <p:blipFill>
          <a:blip r:embed="rId4" cstate="print"/>
          <a:stretch>
            <a:fillRect/>
          </a:stretch>
        </p:blipFill>
        <p:spPr>
          <a:xfrm>
            <a:off x="7257063" y="4755145"/>
            <a:ext cx="1753004" cy="1777447"/>
          </a:xfrm>
          <a:prstGeom prst="rect">
            <a:avLst/>
          </a:prstGeom>
        </p:spPr>
      </p:pic>
      <p:pic>
        <p:nvPicPr>
          <p:cNvPr id="15" name="object 15"/>
          <p:cNvPicPr>
            <a:picLocks noChangeAspect="1"/>
          </p:cNvPicPr>
          <p:nvPr/>
        </p:nvPicPr>
        <p:blipFill>
          <a:blip r:embed="rId5" cstate="print"/>
          <a:stretch>
            <a:fillRect/>
          </a:stretch>
        </p:blipFill>
        <p:spPr>
          <a:xfrm>
            <a:off x="7434566" y="2617030"/>
            <a:ext cx="1633234" cy="1739989"/>
          </a:xfrm>
          <a:prstGeom prst="rect">
            <a:avLst/>
          </a:prstGeom>
        </p:spPr>
      </p:pic>
      <p:grpSp>
        <p:nvGrpSpPr>
          <p:cNvPr id="16" name="object 16"/>
          <p:cNvGrpSpPr>
            <a:grpSpLocks noChangeAspect="1"/>
          </p:cNvGrpSpPr>
          <p:nvPr/>
        </p:nvGrpSpPr>
        <p:grpSpPr>
          <a:xfrm>
            <a:off x="1129523" y="4626021"/>
            <a:ext cx="1650040" cy="1773010"/>
            <a:chOff x="570400" y="4547604"/>
            <a:chExt cx="1874520" cy="2014220"/>
          </a:xfrm>
        </p:grpSpPr>
        <p:sp>
          <p:nvSpPr>
            <p:cNvPr id="17" name="object 17"/>
            <p:cNvSpPr/>
            <p:nvPr/>
          </p:nvSpPr>
          <p:spPr>
            <a:xfrm>
              <a:off x="570400" y="4710611"/>
              <a:ext cx="1874520" cy="1851025"/>
            </a:xfrm>
            <a:custGeom>
              <a:avLst/>
              <a:gdLst/>
              <a:ahLst/>
              <a:cxnLst/>
              <a:rect l="l" t="t" r="r" b="b"/>
              <a:pathLst>
                <a:path w="1874520" h="1851025">
                  <a:moveTo>
                    <a:pt x="1873898" y="1825196"/>
                  </a:moveTo>
                  <a:lnTo>
                    <a:pt x="328904" y="1850837"/>
                  </a:lnTo>
                  <a:lnTo>
                    <a:pt x="32247" y="1594387"/>
                  </a:lnTo>
                  <a:lnTo>
                    <a:pt x="0" y="18968"/>
                  </a:lnTo>
                  <a:lnTo>
                    <a:pt x="1811709" y="0"/>
                  </a:lnTo>
                  <a:lnTo>
                    <a:pt x="1873898" y="1825196"/>
                  </a:lnTo>
                  <a:close/>
                </a:path>
              </a:pathLst>
            </a:custGeom>
            <a:solidFill>
              <a:srgbClr val="D1F0FF"/>
            </a:solidFill>
          </p:spPr>
          <p:txBody>
            <a:bodyPr wrap="square" lIns="0" tIns="0" rIns="0" bIns="0" rtlCol="0"/>
            <a:lstStyle/>
            <a:p>
              <a:endParaRPr sz="1154"/>
            </a:p>
          </p:txBody>
        </p:sp>
        <p:sp>
          <p:nvSpPr>
            <p:cNvPr id="18" name="object 18"/>
            <p:cNvSpPr/>
            <p:nvPr/>
          </p:nvSpPr>
          <p:spPr>
            <a:xfrm>
              <a:off x="1192271" y="4547604"/>
              <a:ext cx="957580" cy="232410"/>
            </a:xfrm>
            <a:custGeom>
              <a:avLst/>
              <a:gdLst/>
              <a:ahLst/>
              <a:cxnLst/>
              <a:rect l="l" t="t" r="r" b="b"/>
              <a:pathLst>
                <a:path w="957580" h="232410">
                  <a:moveTo>
                    <a:pt x="957400" y="213242"/>
                  </a:moveTo>
                  <a:lnTo>
                    <a:pt x="11340" y="232359"/>
                  </a:lnTo>
                  <a:lnTo>
                    <a:pt x="0" y="24765"/>
                  </a:lnTo>
                  <a:lnTo>
                    <a:pt x="945748" y="0"/>
                  </a:lnTo>
                  <a:lnTo>
                    <a:pt x="957400" y="213242"/>
                  </a:lnTo>
                  <a:close/>
                </a:path>
              </a:pathLst>
            </a:custGeom>
            <a:solidFill>
              <a:srgbClr val="34A1F4">
                <a:alpha val="79998"/>
              </a:srgbClr>
            </a:solidFill>
          </p:spPr>
          <p:txBody>
            <a:bodyPr wrap="square" lIns="0" tIns="0" rIns="0" bIns="0" rtlCol="0"/>
            <a:lstStyle/>
            <a:p>
              <a:endParaRPr sz="1154"/>
            </a:p>
          </p:txBody>
        </p:sp>
        <p:sp>
          <p:nvSpPr>
            <p:cNvPr id="19" name="object 19"/>
            <p:cNvSpPr/>
            <p:nvPr/>
          </p:nvSpPr>
          <p:spPr>
            <a:xfrm>
              <a:off x="602647" y="6291452"/>
              <a:ext cx="297180" cy="270510"/>
            </a:xfrm>
            <a:custGeom>
              <a:avLst/>
              <a:gdLst/>
              <a:ahLst/>
              <a:cxnLst/>
              <a:rect l="l" t="t" r="r" b="b"/>
              <a:pathLst>
                <a:path w="297180" h="270509">
                  <a:moveTo>
                    <a:pt x="296656" y="269996"/>
                  </a:moveTo>
                  <a:lnTo>
                    <a:pt x="0" y="13545"/>
                  </a:lnTo>
                  <a:lnTo>
                    <a:pt x="247901" y="0"/>
                  </a:lnTo>
                  <a:lnTo>
                    <a:pt x="296656" y="269996"/>
                  </a:lnTo>
                  <a:close/>
                </a:path>
              </a:pathLst>
            </a:custGeom>
            <a:solidFill>
              <a:srgbClr val="A8D9FF"/>
            </a:solidFill>
          </p:spPr>
          <p:txBody>
            <a:bodyPr wrap="square" lIns="0" tIns="0" rIns="0" bIns="0" rtlCol="0"/>
            <a:lstStyle/>
            <a:p>
              <a:endParaRPr sz="1154"/>
            </a:p>
          </p:txBody>
        </p:sp>
      </p:grpSp>
      <p:sp>
        <p:nvSpPr>
          <p:cNvPr id="20" name="object 20"/>
          <p:cNvSpPr txBox="1"/>
          <p:nvPr/>
        </p:nvSpPr>
        <p:spPr>
          <a:xfrm>
            <a:off x="1129523" y="1171387"/>
            <a:ext cx="2428240" cy="630942"/>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r>
              <a:rPr lang="en-US" sz="2000" dirty="0" err="1">
                <a:latin typeface="Trebuchet MS" panose="020B0703020202090204" pitchFamily="34" charset="0"/>
                <a:ea typeface="Brush Script MT" panose="03060802040406070304" pitchFamily="66" charset="-122"/>
                <a:cs typeface="Brush Script MT" panose="03060802040406070304" pitchFamily="66" charset="-122"/>
              </a:rPr>
              <a:t>Sasmita</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6" cstate="print"/>
          <a:stretch>
            <a:fillRect/>
          </a:stretch>
        </p:blipFill>
        <p:spPr>
          <a:xfrm>
            <a:off x="1152969" y="2596028"/>
            <a:ext cx="1673476" cy="1721551"/>
          </a:xfrm>
          <a:prstGeom prst="rect">
            <a:avLst/>
          </a:prstGeom>
        </p:spPr>
      </p:pic>
      <p:grpSp>
        <p:nvGrpSpPr>
          <p:cNvPr id="22" name="object 22"/>
          <p:cNvGrpSpPr/>
          <p:nvPr/>
        </p:nvGrpSpPr>
        <p:grpSpPr>
          <a:xfrm>
            <a:off x="8053706" y="941728"/>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16</a:t>
              </a:r>
              <a:endParaRPr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7"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137067"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22</a:t>
            </a:fld>
            <a:r>
              <a:rPr spc="-94" dirty="0"/>
              <a:t> </a:t>
            </a:r>
            <a:r>
              <a:rPr spc="-6" dirty="0"/>
              <a:t>fr</a:t>
            </a:r>
            <a:r>
              <a:rPr spc="70" dirty="0"/>
              <a:t>o</a:t>
            </a:r>
            <a:r>
              <a:rPr spc="106" dirty="0"/>
              <a:t>m</a:t>
            </a:r>
            <a:r>
              <a:rPr spc="-94" dirty="0"/>
              <a:t> </a:t>
            </a:r>
            <a:r>
              <a:rPr lang="en-US" spc="-94" dirty="0"/>
              <a:t> 1 </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290537" y="2876650"/>
            <a:ext cx="1615678" cy="1169551"/>
          </a:xfrm>
          <a:prstGeom prst="rect">
            <a:avLst/>
          </a:prstGeom>
          <a:noFill/>
        </p:spPr>
        <p:txBody>
          <a:bodyPr wrap="square" rtlCol="0">
            <a:spAutoFit/>
          </a:bodyPr>
          <a:lstStyle/>
          <a:p>
            <a:r>
              <a:rPr lang="en-US" sz="1000"/>
              <a:t>1. As a user
 Requires System 
Payment 
supports multiple
 Payment methods 
commonly used by
 customer.</a:t>
            </a:r>
            <a:endParaRPr lang="en-US" sz="10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216087" y="2954696"/>
            <a:ext cx="2067981" cy="1061829"/>
          </a:xfrm>
          <a:prstGeom prst="rect">
            <a:avLst/>
          </a:prstGeom>
          <a:noFill/>
        </p:spPr>
        <p:txBody>
          <a:bodyPr wrap="square" rtlCol="0">
            <a:spAutoFit/>
          </a:bodyPr>
          <a:lstStyle/>
          <a:p>
            <a:r>
              <a:rPr lang="en-US" sz="1050">
                <a:solidFill>
                  <a:srgbClr val="040C28"/>
                </a:solidFill>
                <a:latin typeface="Google Sans"/>
              </a:rPr>
              <a:t>2. As a user 
Require information 
like the after feature 
Recognizing Talent Interests 
can recognize work 
the right one</a:t>
            </a:r>
            <a:endParaRPr lang="en-US" sz="105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384857" y="2911810"/>
            <a:ext cx="1826111" cy="1061829"/>
          </a:xfrm>
          <a:prstGeom prst="rect">
            <a:avLst/>
          </a:prstGeom>
          <a:noFill/>
        </p:spPr>
        <p:txBody>
          <a:bodyPr wrap="square" rtlCol="0">
            <a:spAutoFit/>
          </a:bodyPr>
          <a:lstStyle/>
          <a:p>
            <a:r>
              <a:rPr lang="en-US" sz="1050">
                <a:solidFill>
                  <a:srgbClr val="040C28"/>
                </a:solidFill>
                <a:latin typeface="Google Sans"/>
              </a:rPr>
              <a:t>3. As the user wants to 
Easy in 
Using the App 
to be more efficient in
 Talent Interest Learning 
and relevant.</a:t>
            </a:r>
            <a:endParaRPr lang="en-US" sz="1050" dirty="0"/>
          </a:p>
        </p:txBody>
      </p:sp>
      <p:sp>
        <p:nvSpPr>
          <p:cNvPr id="37" name="TextBox 36">
            <a:extLst>
              <a:ext uri="{FF2B5EF4-FFF2-40B4-BE49-F238E27FC236}">
                <a16:creationId xmlns:a16="http://schemas.microsoft.com/office/drawing/2014/main" id="{F8DCF5E7-453A-0306-8779-14DA8B399A6B}"/>
              </a:ext>
            </a:extLst>
          </p:cNvPr>
          <p:cNvSpPr txBox="1"/>
          <p:nvPr/>
        </p:nvSpPr>
        <p:spPr>
          <a:xfrm>
            <a:off x="7454259" y="2911810"/>
            <a:ext cx="1633234" cy="900246"/>
          </a:xfrm>
          <a:prstGeom prst="rect">
            <a:avLst/>
          </a:prstGeom>
          <a:noFill/>
        </p:spPr>
        <p:txBody>
          <a:bodyPr wrap="square" rtlCol="0">
            <a:spAutoFit/>
          </a:bodyPr>
          <a:lstStyle/>
          <a:p>
            <a:r>
              <a:rPr lang="en-US" sz="1050">
                <a:solidFill>
                  <a:srgbClr val="040C28"/>
                </a:solidFill>
                <a:latin typeface="Google Sans"/>
              </a:rPr>
              <a:t>4. As the user wants to 
Data Security and Privacy 
user applied 
Using the protocol 
and proper security.</a:t>
            </a:r>
            <a:endParaRPr lang="en-US" sz="1050" dirty="0"/>
          </a:p>
        </p:txBody>
      </p:sp>
      <p:sp>
        <p:nvSpPr>
          <p:cNvPr id="38" name="TextBox 37">
            <a:extLst>
              <a:ext uri="{FF2B5EF4-FFF2-40B4-BE49-F238E27FC236}">
                <a16:creationId xmlns:a16="http://schemas.microsoft.com/office/drawing/2014/main" id="{E3916114-B60F-3199-1F38-2C3E6628A7A3}"/>
              </a:ext>
            </a:extLst>
          </p:cNvPr>
          <p:cNvSpPr txBox="1"/>
          <p:nvPr/>
        </p:nvSpPr>
        <p:spPr>
          <a:xfrm>
            <a:off x="1283115" y="4850643"/>
            <a:ext cx="1294454" cy="1277273"/>
          </a:xfrm>
          <a:prstGeom prst="rect">
            <a:avLst/>
          </a:prstGeom>
          <a:noFill/>
        </p:spPr>
        <p:txBody>
          <a:bodyPr wrap="square" rtlCol="0">
            <a:spAutoFit/>
          </a:bodyPr>
          <a:lstStyle/>
          <a:p>
            <a:r>
              <a:rPr lang="en-US" sz="1100"/>
              <a:t>5. As the user wants to 
The app is easily accessible 
and accessible by 
All users without 
Exception</a:t>
            </a:r>
            <a:endParaRPr lang="en-US" sz="1100" dirty="0"/>
          </a:p>
        </p:txBody>
      </p:sp>
      <p:sp>
        <p:nvSpPr>
          <p:cNvPr id="39" name="TextBox 38">
            <a:extLst>
              <a:ext uri="{FF2B5EF4-FFF2-40B4-BE49-F238E27FC236}">
                <a16:creationId xmlns:a16="http://schemas.microsoft.com/office/drawing/2014/main" id="{6B3AE9B0-22E2-E182-EDDD-48556D9002BF}"/>
              </a:ext>
            </a:extLst>
          </p:cNvPr>
          <p:cNvSpPr txBox="1"/>
          <p:nvPr/>
        </p:nvSpPr>
        <p:spPr>
          <a:xfrm>
            <a:off x="2937931" y="4674542"/>
            <a:ext cx="1752949" cy="1384995"/>
          </a:xfrm>
          <a:prstGeom prst="rect">
            <a:avLst/>
          </a:prstGeom>
          <a:noFill/>
        </p:spPr>
        <p:txBody>
          <a:bodyPr wrap="square" rtlCol="0">
            <a:spAutoFit/>
          </a:bodyPr>
          <a:lstStyle/>
          <a:p>
            <a:r>
              <a:rPr lang="en-US" sz="1050">
                <a:solidFill>
                  <a:srgbClr val="040C28"/>
                </a:solidFill>
                <a:latin typeface="Google Sans"/>
              </a:rPr>
              <a:t>6. As the user wants to 
This app gives 
knowledge of interests 
Potential talent
in yourself with 
Provides a variety of J
Enis Educational Learning 
as interesting as possible.</a:t>
            </a:r>
            <a:endParaRPr lang="en-US" sz="105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duotone>
              <a:prstClr val="black"/>
              <a:schemeClr val="accent3">
                <a:tint val="45000"/>
                <a:satMod val="400000"/>
              </a:schemeClr>
            </a:duotone>
          </a:blip>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a:solidFill>
            <a:schemeClr val="bg2">
              <a:lumMod val="75000"/>
            </a:schemeClr>
          </a:solidFill>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grp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grp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grpFill/>
          </p:spPr>
          <p:txBody>
            <a:bodyPr wrap="square" lIns="0" tIns="0" rIns="0" bIns="0" rtlCol="0"/>
            <a:lstStyle/>
            <a:p>
              <a:endParaRPr sz="1154"/>
            </a:p>
          </p:txBody>
        </p:sp>
      </p:grpSp>
      <p:pic>
        <p:nvPicPr>
          <p:cNvPr id="15" name="object 15"/>
          <p:cNvPicPr>
            <a:picLocks noChangeAspect="1"/>
          </p:cNvPicPr>
          <p:nvPr/>
        </p:nvPicPr>
        <p:blipFill>
          <a:blip r:embed="rId3" cstate="print">
            <a:duotone>
              <a:prstClr val="black"/>
              <a:schemeClr val="accent3">
                <a:tint val="45000"/>
                <a:satMod val="400000"/>
              </a:schemeClr>
            </a:duotone>
          </a:blip>
          <a:stretch>
            <a:fillRect/>
          </a:stretch>
        </p:blipFill>
        <p:spPr>
          <a:xfrm>
            <a:off x="7434566" y="2617030"/>
            <a:ext cx="1633234" cy="1739989"/>
          </a:xfrm>
          <a:prstGeom prst="rect">
            <a:avLst/>
          </a:prstGeom>
        </p:spPr>
      </p:pic>
      <p:sp>
        <p:nvSpPr>
          <p:cNvPr id="20" name="object 20"/>
          <p:cNvSpPr txBox="1"/>
          <p:nvPr/>
        </p:nvSpPr>
        <p:spPr>
          <a:xfrm>
            <a:off x="1109422" y="1122186"/>
            <a:ext cx="2428240" cy="323165"/>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r>
              <a:rPr lang="en-US" sz="2000" dirty="0" err="1">
                <a:latin typeface="Trebuchet MS" panose="020B0703020202090204" pitchFamily="34" charset="0"/>
                <a:ea typeface="Brush Script MT" panose="03060802040406070304" pitchFamily="66" charset="-122"/>
                <a:cs typeface="Brush Script MT" panose="03060802040406070304" pitchFamily="66" charset="-122"/>
              </a:rPr>
              <a:t>Zaril</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4" cstate="print">
            <a:duotone>
              <a:prstClr val="black"/>
              <a:schemeClr val="accent3">
                <a:tint val="45000"/>
                <a:satMod val="400000"/>
              </a:schemeClr>
            </a:duotone>
          </a:blip>
          <a:stretch>
            <a:fillRect/>
          </a:stretch>
        </p:blipFill>
        <p:spPr>
          <a:xfrm>
            <a:off x="1152969" y="2596028"/>
            <a:ext cx="1673476" cy="1721551"/>
          </a:xfrm>
          <a:prstGeom prst="rect">
            <a:avLst/>
          </a:prstGeom>
        </p:spPr>
      </p:pic>
      <p:grpSp>
        <p:nvGrpSpPr>
          <p:cNvPr id="22" name="object 22"/>
          <p:cNvGrpSpPr/>
          <p:nvPr/>
        </p:nvGrpSpPr>
        <p:grpSpPr>
          <a:xfrm>
            <a:off x="8056435" y="936359"/>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16 </a:t>
              </a:r>
              <a:endParaRPr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5"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088857"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23</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163638" y="2896962"/>
            <a:ext cx="1743945" cy="1384995"/>
          </a:xfrm>
          <a:prstGeom prst="rect">
            <a:avLst/>
          </a:prstGeom>
          <a:noFill/>
        </p:spPr>
        <p:txBody>
          <a:bodyPr wrap="square" rtlCol="0">
            <a:spAutoFit/>
          </a:bodyPr>
          <a:lstStyle/>
          <a:p>
            <a:r>
              <a:rPr lang="en-US" sz="1200">
                <a:solidFill>
                  <a:srgbClr val="040C28"/>
                </a:solidFill>
                <a:latin typeface="Google Sans"/>
              </a:rPr>
              <a:t>1. As a user
 Requires System 
Payment 
supports multiple
 Payment methods 
commonly used by
 customer.</a:t>
            </a:r>
            <a:endParaRPr lang="en-US" sz="12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269839" y="2954696"/>
            <a:ext cx="1851455" cy="1384995"/>
          </a:xfrm>
          <a:prstGeom prst="rect">
            <a:avLst/>
          </a:prstGeom>
          <a:noFill/>
        </p:spPr>
        <p:txBody>
          <a:bodyPr wrap="square" rtlCol="0">
            <a:spAutoFit/>
          </a:bodyPr>
          <a:lstStyle/>
          <a:p>
            <a:r>
              <a:rPr lang="en-US" sz="1200">
                <a:solidFill>
                  <a:srgbClr val="040C28"/>
                </a:solidFill>
                <a:latin typeface="Google Sans"/>
              </a:rPr>
              <a:t>2. As a user 
Require information 
like the after feature 
Recognizing Talent Interests 
can recognize work 
the right one</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321519" y="2787359"/>
            <a:ext cx="1734372" cy="1200329"/>
          </a:xfrm>
          <a:prstGeom prst="rect">
            <a:avLst/>
          </a:prstGeom>
          <a:noFill/>
        </p:spPr>
        <p:txBody>
          <a:bodyPr wrap="square" rtlCol="0">
            <a:spAutoFit/>
          </a:bodyPr>
          <a:lstStyle/>
          <a:p>
            <a:r>
              <a:rPr lang="en-US" sz="1200">
                <a:solidFill>
                  <a:srgbClr val="040C28"/>
                </a:solidFill>
                <a:latin typeface="Google Sans"/>
              </a:rPr>
              <a:t>3. As the user wants to 
Easy in 
Using the App 
to be more efficient in
 Talent Interest Learning 
and relevant.</a:t>
            </a:r>
            <a:endParaRPr lang="en-US" sz="1200" dirty="0"/>
          </a:p>
        </p:txBody>
      </p:sp>
      <p:sp>
        <p:nvSpPr>
          <p:cNvPr id="37" name="TextBox 36">
            <a:extLst>
              <a:ext uri="{FF2B5EF4-FFF2-40B4-BE49-F238E27FC236}">
                <a16:creationId xmlns:a16="http://schemas.microsoft.com/office/drawing/2014/main" id="{F8DCF5E7-453A-0306-8779-14DA8B399A6B}"/>
              </a:ext>
            </a:extLst>
          </p:cNvPr>
          <p:cNvSpPr txBox="1"/>
          <p:nvPr/>
        </p:nvSpPr>
        <p:spPr>
          <a:xfrm>
            <a:off x="7496967" y="2747919"/>
            <a:ext cx="1633234" cy="1200329"/>
          </a:xfrm>
          <a:prstGeom prst="rect">
            <a:avLst/>
          </a:prstGeom>
          <a:noFill/>
        </p:spPr>
        <p:txBody>
          <a:bodyPr wrap="square" rtlCol="0">
            <a:spAutoFit/>
          </a:bodyPr>
          <a:lstStyle/>
          <a:p>
            <a:r>
              <a:rPr lang="en-US" sz="1200">
                <a:solidFill>
                  <a:srgbClr val="040C28"/>
                </a:solidFill>
                <a:latin typeface="Google Sans"/>
              </a:rPr>
              <a:t>4. As the user wants to 
Data Security and Privacy 
user applied 
Using the protocol 
and proper security.</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pic>
        <p:nvPicPr>
          <p:cNvPr id="2" name="object 21">
            <a:extLst>
              <a:ext uri="{FF2B5EF4-FFF2-40B4-BE49-F238E27FC236}">
                <a16:creationId xmlns:a16="http://schemas.microsoft.com/office/drawing/2014/main" id="{DF6FAB09-1520-F220-0B72-CEB40FF05EA6}"/>
              </a:ext>
            </a:extLst>
          </p:cNvPr>
          <p:cNvPicPr>
            <a:picLocks noChangeAspect="1"/>
          </p:cNvPicPr>
          <p:nvPr/>
        </p:nvPicPr>
        <p:blipFill>
          <a:blip r:embed="rId4" cstate="print">
            <a:duotone>
              <a:prstClr val="black"/>
              <a:schemeClr val="accent3">
                <a:tint val="45000"/>
                <a:satMod val="400000"/>
              </a:schemeClr>
            </a:duotone>
          </a:blip>
          <a:stretch>
            <a:fillRect/>
          </a:stretch>
        </p:blipFill>
        <p:spPr>
          <a:xfrm>
            <a:off x="3190886" y="4802187"/>
            <a:ext cx="1673476" cy="1721551"/>
          </a:xfrm>
          <a:prstGeom prst="rect">
            <a:avLst/>
          </a:prstGeom>
        </p:spPr>
      </p:pic>
      <p:pic>
        <p:nvPicPr>
          <p:cNvPr id="3" name="object 8">
            <a:extLst>
              <a:ext uri="{FF2B5EF4-FFF2-40B4-BE49-F238E27FC236}">
                <a16:creationId xmlns:a16="http://schemas.microsoft.com/office/drawing/2014/main" id="{27D9581D-378A-EEAF-4926-DF8DFC21EF97}"/>
              </a:ext>
            </a:extLst>
          </p:cNvPr>
          <p:cNvPicPr>
            <a:picLocks noChangeAspect="1"/>
          </p:cNvPicPr>
          <p:nvPr/>
        </p:nvPicPr>
        <p:blipFill>
          <a:blip r:embed="rId2" cstate="print">
            <a:duotone>
              <a:prstClr val="black"/>
              <a:schemeClr val="accent3">
                <a:tint val="45000"/>
                <a:satMod val="400000"/>
              </a:schemeClr>
            </a:duotone>
          </a:blip>
          <a:stretch>
            <a:fillRect/>
          </a:stretch>
        </p:blipFill>
        <p:spPr>
          <a:xfrm>
            <a:off x="1163638" y="4697098"/>
            <a:ext cx="1743945" cy="1852941"/>
          </a:xfrm>
          <a:prstGeom prst="rect">
            <a:avLst/>
          </a:prstGeom>
        </p:spPr>
      </p:pic>
      <p:sp>
        <p:nvSpPr>
          <p:cNvPr id="4" name="TextBox 3">
            <a:extLst>
              <a:ext uri="{FF2B5EF4-FFF2-40B4-BE49-F238E27FC236}">
                <a16:creationId xmlns:a16="http://schemas.microsoft.com/office/drawing/2014/main" id="{8F3ED5CC-266A-B6A7-2961-9321CF84964A}"/>
              </a:ext>
            </a:extLst>
          </p:cNvPr>
          <p:cNvSpPr txBox="1"/>
          <p:nvPr/>
        </p:nvSpPr>
        <p:spPr>
          <a:xfrm>
            <a:off x="1305289" y="4980379"/>
            <a:ext cx="1743945" cy="1200329"/>
          </a:xfrm>
          <a:prstGeom prst="rect">
            <a:avLst/>
          </a:prstGeom>
          <a:noFill/>
        </p:spPr>
        <p:txBody>
          <a:bodyPr wrap="square" rtlCol="0">
            <a:spAutoFit/>
          </a:bodyPr>
          <a:lstStyle/>
          <a:p>
            <a:r>
              <a:rPr lang="en-US" sz="1200">
                <a:solidFill>
                  <a:srgbClr val="040C28"/>
                </a:solidFill>
                <a:latin typeface="Google Sans"/>
              </a:rPr>
              <a:t>5. As the user wants to 
The app is easily accessible 
and accessible by 
All users without 
Exception</a:t>
            </a:r>
            <a:endParaRPr lang="en-US" sz="1200" dirty="0"/>
          </a:p>
        </p:txBody>
      </p:sp>
      <p:sp>
        <p:nvSpPr>
          <p:cNvPr id="5" name="TextBox 4">
            <a:extLst>
              <a:ext uri="{FF2B5EF4-FFF2-40B4-BE49-F238E27FC236}">
                <a16:creationId xmlns:a16="http://schemas.microsoft.com/office/drawing/2014/main" id="{07F7A56D-67C9-8439-4B85-5A56F5EE681C}"/>
              </a:ext>
            </a:extLst>
          </p:cNvPr>
          <p:cNvSpPr txBox="1"/>
          <p:nvPr/>
        </p:nvSpPr>
        <p:spPr>
          <a:xfrm>
            <a:off x="3155652" y="4980170"/>
            <a:ext cx="2539418" cy="1569660"/>
          </a:xfrm>
          <a:prstGeom prst="rect">
            <a:avLst/>
          </a:prstGeom>
          <a:noFill/>
        </p:spPr>
        <p:txBody>
          <a:bodyPr wrap="square" rtlCol="0">
            <a:spAutoFit/>
          </a:bodyPr>
          <a:lstStyle/>
          <a:p>
            <a:r>
              <a:rPr lang="en-US" sz="1200">
                <a:solidFill>
                  <a:srgbClr val="040C28"/>
                </a:solidFill>
                <a:latin typeface="Google Sans"/>
              </a:rPr>
              <a:t>6. As the user wants to 
This app gives 
knowledge of interests 
Potential talent
in yourself with 
Provides a variety of J
Enis Educational Learning 
as interesting as possible.</a:t>
            </a:r>
            <a:endParaRPr lang="en-US" sz="1200" dirty="0"/>
          </a:p>
        </p:txBody>
      </p:sp>
    </p:spTree>
    <p:extLst>
      <p:ext uri="{BB962C8B-B14F-4D97-AF65-F5344CB8AC3E}">
        <p14:creationId xmlns:p14="http://schemas.microsoft.com/office/powerpoint/2010/main" val="19788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duotone>
              <a:prstClr val="black"/>
              <a:schemeClr val="accent6">
                <a:tint val="45000"/>
                <a:satMod val="400000"/>
              </a:schemeClr>
            </a:duotone>
          </a:blip>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a:solidFill>
            <a:schemeClr val="accent3">
              <a:lumMod val="40000"/>
              <a:lumOff val="60000"/>
            </a:schemeClr>
          </a:solidFill>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grp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grp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grpFill/>
          </p:spPr>
          <p:txBody>
            <a:bodyPr wrap="square" lIns="0" tIns="0" rIns="0" bIns="0" rtlCol="0"/>
            <a:lstStyle/>
            <a:p>
              <a:endParaRPr sz="1154"/>
            </a:p>
          </p:txBody>
        </p:sp>
      </p:grpSp>
      <p:pic>
        <p:nvPicPr>
          <p:cNvPr id="15" name="object 15"/>
          <p:cNvPicPr>
            <a:picLocks noChangeAspect="1"/>
          </p:cNvPicPr>
          <p:nvPr/>
        </p:nvPicPr>
        <p:blipFill>
          <a:blip r:embed="rId3" cstate="print">
            <a:duotone>
              <a:prstClr val="black"/>
              <a:schemeClr val="accent6">
                <a:tint val="45000"/>
                <a:satMod val="400000"/>
              </a:schemeClr>
            </a:duotone>
          </a:blip>
          <a:stretch>
            <a:fillRect/>
          </a:stretch>
        </p:blipFill>
        <p:spPr>
          <a:xfrm>
            <a:off x="7434566" y="2617030"/>
            <a:ext cx="1633234" cy="1739989"/>
          </a:xfrm>
          <a:prstGeom prst="rect">
            <a:avLst/>
          </a:prstGeom>
        </p:spPr>
      </p:pic>
      <p:sp>
        <p:nvSpPr>
          <p:cNvPr id="20" name="object 20"/>
          <p:cNvSpPr txBox="1"/>
          <p:nvPr/>
        </p:nvSpPr>
        <p:spPr>
          <a:xfrm>
            <a:off x="1125445" y="1128969"/>
            <a:ext cx="2428240" cy="643766"/>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p>
          <a:p>
            <a:pPr marL="12701">
              <a:spcBef>
                <a:spcPts val="121"/>
              </a:spcBef>
            </a:pPr>
            <a:r>
              <a:rPr lang="en-US" sz="2000" dirty="0" err="1">
                <a:latin typeface="Trebuchet MS" panose="020B0703020202090204" pitchFamily="34" charset="0"/>
                <a:ea typeface="Brush Script MT" panose="03060802040406070304" pitchFamily="66" charset="-122"/>
                <a:cs typeface="Brush Script MT" panose="03060802040406070304" pitchFamily="66" charset="-122"/>
              </a:rPr>
              <a:t>Farzi</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4" cstate="print">
            <a:duotone>
              <a:prstClr val="black"/>
              <a:schemeClr val="accent6">
                <a:tint val="45000"/>
                <a:satMod val="400000"/>
              </a:schemeClr>
            </a:duotone>
          </a:blip>
          <a:stretch>
            <a:fillRect/>
          </a:stretch>
        </p:blipFill>
        <p:spPr>
          <a:xfrm>
            <a:off x="1152969" y="2596028"/>
            <a:ext cx="1673476" cy="1721551"/>
          </a:xfrm>
          <a:prstGeom prst="rect">
            <a:avLst/>
          </a:prstGeom>
        </p:spPr>
      </p:pic>
      <p:grpSp>
        <p:nvGrpSpPr>
          <p:cNvPr id="22" name="object 22"/>
          <p:cNvGrpSpPr/>
          <p:nvPr/>
        </p:nvGrpSpPr>
        <p:grpSpPr>
          <a:xfrm>
            <a:off x="8072458" y="943142"/>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16</a:t>
              </a:r>
              <a:endParaRPr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5"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24</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245509" y="2741251"/>
            <a:ext cx="1743945" cy="1384995"/>
          </a:xfrm>
          <a:prstGeom prst="rect">
            <a:avLst/>
          </a:prstGeom>
          <a:noFill/>
        </p:spPr>
        <p:txBody>
          <a:bodyPr wrap="square" rtlCol="0">
            <a:spAutoFit/>
          </a:bodyPr>
          <a:lstStyle/>
          <a:p>
            <a:r>
              <a:rPr lang="en-US" sz="1200">
                <a:solidFill>
                  <a:srgbClr val="040C28"/>
                </a:solidFill>
                <a:latin typeface="Google Sans"/>
              </a:rPr>
              <a:t>1. As a user
 Requires System 
Payment 
supports multiple
 Payment methods 
commonly used by
 customer.</a:t>
            </a:r>
            <a:endParaRPr lang="en-US" sz="12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356229" y="2829129"/>
            <a:ext cx="1709566" cy="1384995"/>
          </a:xfrm>
          <a:prstGeom prst="rect">
            <a:avLst/>
          </a:prstGeom>
          <a:noFill/>
        </p:spPr>
        <p:txBody>
          <a:bodyPr wrap="square" rtlCol="0">
            <a:spAutoFit/>
          </a:bodyPr>
          <a:lstStyle/>
          <a:p>
            <a:r>
              <a:rPr lang="en-US" sz="1200">
                <a:solidFill>
                  <a:srgbClr val="040C28"/>
                </a:solidFill>
                <a:latin typeface="Google Sans"/>
              </a:rPr>
              <a:t>2. As a user 
Require information 
like the after feature 
Recognizing Talent Interests 
can recognize work 
the right one</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427532" y="2762864"/>
            <a:ext cx="1735267" cy="1200329"/>
          </a:xfrm>
          <a:prstGeom prst="rect">
            <a:avLst/>
          </a:prstGeom>
          <a:noFill/>
        </p:spPr>
        <p:txBody>
          <a:bodyPr wrap="square" rtlCol="0">
            <a:spAutoFit/>
          </a:bodyPr>
          <a:lstStyle/>
          <a:p>
            <a:r>
              <a:rPr lang="en-US" sz="1200">
                <a:solidFill>
                  <a:srgbClr val="040C28"/>
                </a:solidFill>
                <a:latin typeface="Google Sans"/>
              </a:rPr>
              <a:t>3. As the user wants to 
Easy in 
Using the App 
to be more efficient in
 Talent Interest Learning 
and relevant.</a:t>
            </a:r>
            <a:endParaRPr lang="en-US" sz="1200" dirty="0"/>
          </a:p>
        </p:txBody>
      </p:sp>
      <p:sp>
        <p:nvSpPr>
          <p:cNvPr id="37" name="TextBox 36">
            <a:extLst>
              <a:ext uri="{FF2B5EF4-FFF2-40B4-BE49-F238E27FC236}">
                <a16:creationId xmlns:a16="http://schemas.microsoft.com/office/drawing/2014/main" id="{F8DCF5E7-453A-0306-8779-14DA8B399A6B}"/>
              </a:ext>
            </a:extLst>
          </p:cNvPr>
          <p:cNvSpPr txBox="1"/>
          <p:nvPr/>
        </p:nvSpPr>
        <p:spPr>
          <a:xfrm>
            <a:off x="7527303" y="2817554"/>
            <a:ext cx="1633234" cy="1200329"/>
          </a:xfrm>
          <a:prstGeom prst="rect">
            <a:avLst/>
          </a:prstGeom>
          <a:noFill/>
        </p:spPr>
        <p:txBody>
          <a:bodyPr wrap="square" rtlCol="0">
            <a:spAutoFit/>
          </a:bodyPr>
          <a:lstStyle/>
          <a:p>
            <a:r>
              <a:rPr lang="en-US" sz="1200">
                <a:solidFill>
                  <a:srgbClr val="040C28"/>
                </a:solidFill>
                <a:latin typeface="Google Sans"/>
              </a:rPr>
              <a:t>4. As the user wants to 
Data Security and Privacy 
user applied 
Using the protocol 
and proper security.</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extLst>
      <p:ext uri="{BB962C8B-B14F-4D97-AF65-F5344CB8AC3E}">
        <p14:creationId xmlns:p14="http://schemas.microsoft.com/office/powerpoint/2010/main" val="3672423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duotone>
              <a:schemeClr val="accent1">
                <a:shade val="45000"/>
                <a:satMod val="135000"/>
              </a:schemeClr>
              <a:prstClr val="white"/>
            </a:duotone>
          </a:blip>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a:solidFill>
            <a:schemeClr val="accent6">
              <a:lumMod val="60000"/>
              <a:lumOff val="40000"/>
            </a:schemeClr>
          </a:solidFill>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grp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grp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grpFill/>
          </p:spPr>
          <p:txBody>
            <a:bodyPr wrap="square" lIns="0" tIns="0" rIns="0" bIns="0" rtlCol="0"/>
            <a:lstStyle/>
            <a:p>
              <a:endParaRPr sz="1154"/>
            </a:p>
          </p:txBody>
        </p:sp>
      </p:grpSp>
      <p:pic>
        <p:nvPicPr>
          <p:cNvPr id="15" name="object 15"/>
          <p:cNvPicPr>
            <a:picLocks noChangeAspect="1"/>
          </p:cNvPicPr>
          <p:nvPr/>
        </p:nvPicPr>
        <p:blipFill>
          <a:blip r:embed="rId3" cstate="print">
            <a:duotone>
              <a:schemeClr val="accent1">
                <a:shade val="45000"/>
                <a:satMod val="135000"/>
              </a:schemeClr>
              <a:prstClr val="white"/>
            </a:duotone>
          </a:blip>
          <a:stretch>
            <a:fillRect/>
          </a:stretch>
        </p:blipFill>
        <p:spPr>
          <a:xfrm>
            <a:off x="7434566" y="2617030"/>
            <a:ext cx="1633234" cy="1739989"/>
          </a:xfrm>
          <a:prstGeom prst="rect">
            <a:avLst/>
          </a:prstGeom>
        </p:spPr>
      </p:pic>
      <p:sp>
        <p:nvSpPr>
          <p:cNvPr id="20" name="object 20"/>
          <p:cNvSpPr txBox="1"/>
          <p:nvPr/>
        </p:nvSpPr>
        <p:spPr>
          <a:xfrm>
            <a:off x="1106693" y="1122186"/>
            <a:ext cx="2428240" cy="643766"/>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p>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Noni</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4" cstate="print">
            <a:duotone>
              <a:schemeClr val="accent1">
                <a:shade val="45000"/>
                <a:satMod val="135000"/>
              </a:schemeClr>
              <a:prstClr val="white"/>
            </a:duotone>
          </a:blip>
          <a:stretch>
            <a:fillRect/>
          </a:stretch>
        </p:blipFill>
        <p:spPr>
          <a:xfrm>
            <a:off x="1152969" y="2596028"/>
            <a:ext cx="1673476" cy="1721551"/>
          </a:xfrm>
          <a:prstGeom prst="rect">
            <a:avLst/>
          </a:prstGeom>
        </p:spPr>
      </p:pic>
      <p:grpSp>
        <p:nvGrpSpPr>
          <p:cNvPr id="22" name="object 22"/>
          <p:cNvGrpSpPr/>
          <p:nvPr/>
        </p:nvGrpSpPr>
        <p:grpSpPr>
          <a:xfrm>
            <a:off x="8053706" y="936359"/>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sz="2000" dirty="0"/>
                <a:t>16</a:t>
              </a:r>
              <a:endParaRPr sz="2000"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5"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137067"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25</a:t>
            </a:fld>
            <a:r>
              <a:rPr spc="-94" dirty="0"/>
              <a:t> </a:t>
            </a:r>
            <a:r>
              <a:rPr spc="-6" dirty="0"/>
              <a:t>fr</a:t>
            </a:r>
            <a:r>
              <a:rPr spc="70" dirty="0"/>
              <a:t>o</a:t>
            </a:r>
            <a:r>
              <a:rPr spc="106" dirty="0"/>
              <a:t>m</a:t>
            </a:r>
            <a:r>
              <a:rPr spc="-94" dirty="0"/>
              <a:t> </a:t>
            </a:r>
            <a:r>
              <a:rPr lang="en-US" spc="-94" dirty="0"/>
              <a:t> 1</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289464" y="2876619"/>
            <a:ext cx="1993627" cy="1384995"/>
          </a:xfrm>
          <a:prstGeom prst="rect">
            <a:avLst/>
          </a:prstGeom>
          <a:noFill/>
        </p:spPr>
        <p:txBody>
          <a:bodyPr wrap="square" rtlCol="0">
            <a:spAutoFit/>
          </a:bodyPr>
          <a:lstStyle/>
          <a:p>
            <a:r>
              <a:rPr lang="en-US" sz="1200">
                <a:solidFill>
                  <a:srgbClr val="040C28"/>
                </a:solidFill>
                <a:latin typeface="Google Sans"/>
              </a:rPr>
              <a:t>1. As a user
 Requires System 
Payment 
supports multiple
 Payment methods 
commonly used by
 customer.</a:t>
            </a:r>
            <a:endParaRPr lang="en-US" sz="12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427834" y="2883455"/>
            <a:ext cx="1800970" cy="1384995"/>
          </a:xfrm>
          <a:prstGeom prst="rect">
            <a:avLst/>
          </a:prstGeom>
          <a:noFill/>
        </p:spPr>
        <p:txBody>
          <a:bodyPr wrap="square" rtlCol="0">
            <a:spAutoFit/>
          </a:bodyPr>
          <a:lstStyle/>
          <a:p>
            <a:r>
              <a:rPr lang="en-US" sz="1200">
                <a:solidFill>
                  <a:srgbClr val="040C28"/>
                </a:solidFill>
                <a:latin typeface="Google Sans"/>
              </a:rPr>
              <a:t>2. As a user 
Require information 
like the after feature 
Recognizing Talent Interests 
can recognize work 
the right one</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535407" y="2677698"/>
            <a:ext cx="1743945" cy="1200329"/>
          </a:xfrm>
          <a:prstGeom prst="rect">
            <a:avLst/>
          </a:prstGeom>
          <a:noFill/>
        </p:spPr>
        <p:txBody>
          <a:bodyPr wrap="square" rtlCol="0">
            <a:spAutoFit/>
          </a:bodyPr>
          <a:lstStyle/>
          <a:p>
            <a:r>
              <a:rPr lang="en-US" sz="1200">
                <a:solidFill>
                  <a:srgbClr val="040C28"/>
                </a:solidFill>
                <a:latin typeface="Google Sans"/>
              </a:rPr>
              <a:t>3. As the user wants to 
Easy in 
Using the App 
to be more efficient in
 Talent Interest Learning 
and relevant.</a:t>
            </a:r>
            <a:endParaRPr lang="en-US" sz="1200" dirty="0"/>
          </a:p>
        </p:txBody>
      </p:sp>
      <p:sp>
        <p:nvSpPr>
          <p:cNvPr id="37" name="TextBox 36">
            <a:extLst>
              <a:ext uri="{FF2B5EF4-FFF2-40B4-BE49-F238E27FC236}">
                <a16:creationId xmlns:a16="http://schemas.microsoft.com/office/drawing/2014/main" id="{F8DCF5E7-453A-0306-8779-14DA8B399A6B}"/>
              </a:ext>
            </a:extLst>
          </p:cNvPr>
          <p:cNvSpPr txBox="1"/>
          <p:nvPr/>
        </p:nvSpPr>
        <p:spPr>
          <a:xfrm>
            <a:off x="7465673" y="2747919"/>
            <a:ext cx="2451741" cy="1569660"/>
          </a:xfrm>
          <a:prstGeom prst="rect">
            <a:avLst/>
          </a:prstGeom>
          <a:noFill/>
        </p:spPr>
        <p:txBody>
          <a:bodyPr wrap="square" rtlCol="0">
            <a:spAutoFit/>
          </a:bodyPr>
          <a:lstStyle/>
          <a:p>
            <a:r>
              <a:rPr lang="en-US" sz="1200">
                <a:solidFill>
                  <a:srgbClr val="040C28"/>
                </a:solidFill>
                <a:latin typeface="Google Sans"/>
              </a:rPr>
              <a:t>6. As the user wants to 
This app gives 
knowledge of interests 
Potential talent
in yourself with 
Provides a variety of J
Enis Educational Learning 
as interesting as possible.</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extLst>
      <p:ext uri="{BB962C8B-B14F-4D97-AF65-F5344CB8AC3E}">
        <p14:creationId xmlns:p14="http://schemas.microsoft.com/office/powerpoint/2010/main" val="17352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37138" y="1438592"/>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1979710" y="1438592"/>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p:nvPr/>
        </p:nvSpPr>
        <p:spPr>
          <a:xfrm>
            <a:off x="1137138" y="2898821"/>
            <a:ext cx="4387216" cy="3070071"/>
          </a:xfrm>
          <a:prstGeom prst="rect">
            <a:avLst/>
          </a:prstGeom>
        </p:spPr>
        <p:txBody>
          <a:bodyPr vert="horz" wrap="square" lIns="0" tIns="160020" rIns="0" bIns="0" rtlCol="0">
            <a:spAutoFit/>
          </a:bodyPr>
          <a:lstStyle/>
          <a:p>
            <a:pPr marL="12701" marR="5081">
              <a:lnSpc>
                <a:spcPts val="5551"/>
              </a:lnSpc>
              <a:spcBef>
                <a:spcPts val="1259"/>
              </a:spcBef>
            </a:pPr>
            <a:r>
              <a:rPr sz="5600" spc="-110" dirty="0">
                <a:latin typeface="Lucida Sans Unicode"/>
                <a:cs typeface="Lucida Sans Unicode"/>
              </a:rPr>
              <a:t>If </a:t>
            </a:r>
            <a:r>
              <a:rPr sz="5600" spc="21" dirty="0">
                <a:latin typeface="Lucida Sans Unicode"/>
                <a:cs typeface="Lucida Sans Unicode"/>
              </a:rPr>
              <a:t>a </a:t>
            </a:r>
            <a:r>
              <a:rPr sz="5600" dirty="0">
                <a:latin typeface="Lucida Sans Unicode"/>
                <a:cs typeface="Lucida Sans Unicode"/>
              </a:rPr>
              <a:t>User </a:t>
            </a:r>
            <a:r>
              <a:rPr sz="5600" spc="-200" dirty="0">
                <a:latin typeface="Lucida Sans Unicode"/>
                <a:cs typeface="Lucida Sans Unicode"/>
              </a:rPr>
              <a:t>is</a:t>
            </a:r>
            <a:r>
              <a:rPr lang="en-US" sz="5600" spc="-200" dirty="0">
                <a:latin typeface="Lucida Sans Unicode"/>
                <a:cs typeface="Lucida Sans Unicode"/>
              </a:rPr>
              <a:t> </a:t>
            </a:r>
            <a:r>
              <a:rPr sz="5600" spc="-45" dirty="0">
                <a:latin typeface="Lucida Sans Unicode"/>
                <a:cs typeface="Lucida Sans Unicode"/>
              </a:rPr>
              <a:t>h</a:t>
            </a:r>
            <a:r>
              <a:rPr sz="5600" spc="15" dirty="0">
                <a:latin typeface="Lucida Sans Unicode"/>
                <a:cs typeface="Lucida Sans Unicode"/>
              </a:rPr>
              <a:t>a</a:t>
            </a:r>
            <a:r>
              <a:rPr sz="5600" spc="-100" dirty="0">
                <a:latin typeface="Lucida Sans Unicode"/>
                <a:cs typeface="Lucida Sans Unicode"/>
              </a:rPr>
              <a:t>v</a:t>
            </a:r>
            <a:r>
              <a:rPr sz="5600" spc="-210" dirty="0">
                <a:latin typeface="Lucida Sans Unicode"/>
                <a:cs typeface="Lucida Sans Unicode"/>
              </a:rPr>
              <a:t>i</a:t>
            </a:r>
            <a:r>
              <a:rPr sz="5600" spc="-45" dirty="0">
                <a:latin typeface="Lucida Sans Unicode"/>
                <a:cs typeface="Lucida Sans Unicode"/>
              </a:rPr>
              <a:t>n</a:t>
            </a:r>
            <a:r>
              <a:rPr sz="5600" spc="-425" dirty="0">
                <a:latin typeface="Lucida Sans Unicode"/>
                <a:cs typeface="Lucida Sans Unicode"/>
              </a:rPr>
              <a:t>g</a:t>
            </a:r>
            <a:r>
              <a:rPr sz="5600" spc="-321" dirty="0">
                <a:latin typeface="Lucida Sans Unicode"/>
                <a:cs typeface="Lucida Sans Unicode"/>
              </a:rPr>
              <a:t> </a:t>
            </a:r>
            <a:r>
              <a:rPr sz="5600" spc="15" dirty="0">
                <a:latin typeface="Lucida Sans Unicode"/>
                <a:cs typeface="Lucida Sans Unicode"/>
              </a:rPr>
              <a:t>a  </a:t>
            </a:r>
            <a:r>
              <a:rPr sz="5600" spc="-100" dirty="0">
                <a:latin typeface="Lucida Sans Unicode"/>
                <a:cs typeface="Lucida Sans Unicode"/>
              </a:rPr>
              <a:t>p</a:t>
            </a:r>
            <a:r>
              <a:rPr sz="5600" spc="-15" dirty="0">
                <a:latin typeface="Lucida Sans Unicode"/>
                <a:cs typeface="Lucida Sans Unicode"/>
              </a:rPr>
              <a:t>r</a:t>
            </a:r>
            <a:r>
              <a:rPr sz="5600" spc="-64" dirty="0">
                <a:latin typeface="Lucida Sans Unicode"/>
                <a:cs typeface="Lucida Sans Unicode"/>
              </a:rPr>
              <a:t>o</a:t>
            </a:r>
            <a:r>
              <a:rPr sz="5600" spc="-100" dirty="0">
                <a:latin typeface="Lucida Sans Unicode"/>
                <a:cs typeface="Lucida Sans Unicode"/>
              </a:rPr>
              <a:t>b</a:t>
            </a:r>
            <a:r>
              <a:rPr sz="5600" spc="-210" dirty="0">
                <a:latin typeface="Lucida Sans Unicode"/>
                <a:cs typeface="Lucida Sans Unicode"/>
              </a:rPr>
              <a:t>l</a:t>
            </a:r>
            <a:r>
              <a:rPr sz="5600" spc="15" dirty="0">
                <a:latin typeface="Lucida Sans Unicode"/>
                <a:cs typeface="Lucida Sans Unicode"/>
              </a:rPr>
              <a:t>e</a:t>
            </a:r>
            <a:r>
              <a:rPr sz="5600" spc="-25" dirty="0">
                <a:latin typeface="Lucida Sans Unicode"/>
                <a:cs typeface="Lucida Sans Unicode"/>
              </a:rPr>
              <a:t>m</a:t>
            </a:r>
            <a:r>
              <a:rPr sz="5600" spc="-400" dirty="0">
                <a:latin typeface="Lucida Sans Unicode"/>
                <a:cs typeface="Lucida Sans Unicode"/>
              </a:rPr>
              <a:t>,</a:t>
            </a:r>
            <a:r>
              <a:rPr sz="5600" spc="-321" dirty="0">
                <a:latin typeface="Lucida Sans Unicode"/>
                <a:cs typeface="Lucida Sans Unicode"/>
              </a:rPr>
              <a:t> </a:t>
            </a:r>
            <a:r>
              <a:rPr sz="5600" spc="-210" dirty="0">
                <a:latin typeface="Lucida Sans Unicode"/>
                <a:cs typeface="Lucida Sans Unicode"/>
              </a:rPr>
              <a:t>i</a:t>
            </a:r>
            <a:r>
              <a:rPr sz="5600" spc="-125" dirty="0">
                <a:latin typeface="Lucida Sans Unicode"/>
                <a:cs typeface="Lucida Sans Unicode"/>
              </a:rPr>
              <a:t>t</a:t>
            </a:r>
            <a:r>
              <a:rPr sz="5600" spc="-49" dirty="0">
                <a:latin typeface="Lucida Sans Unicode"/>
                <a:cs typeface="Lucida Sans Unicode"/>
              </a:rPr>
              <a:t>'</a:t>
            </a:r>
            <a:r>
              <a:rPr sz="5600" spc="-140" dirty="0">
                <a:latin typeface="Lucida Sans Unicode"/>
                <a:cs typeface="Lucida Sans Unicode"/>
              </a:rPr>
              <a:t>s</a:t>
            </a:r>
            <a:r>
              <a:rPr lang="en-US" sz="5600" spc="-140" dirty="0">
                <a:latin typeface="Lucida Sans Unicode"/>
                <a:cs typeface="Lucida Sans Unicode"/>
              </a:rPr>
              <a:t> </a:t>
            </a:r>
            <a:r>
              <a:rPr sz="5600" spc="-40" dirty="0">
                <a:latin typeface="Lucida Sans Unicode"/>
                <a:cs typeface="Lucida Sans Unicode"/>
              </a:rPr>
              <a:t>our</a:t>
            </a:r>
            <a:r>
              <a:rPr sz="5600" spc="-376" dirty="0">
                <a:latin typeface="Lucida Sans Unicode"/>
                <a:cs typeface="Lucida Sans Unicode"/>
              </a:rPr>
              <a:t> </a:t>
            </a:r>
            <a:r>
              <a:rPr sz="5600" spc="-100" dirty="0">
                <a:latin typeface="Lucida Sans Unicode"/>
                <a:cs typeface="Lucida Sans Unicode"/>
              </a:rPr>
              <a:t>problem.</a:t>
            </a:r>
            <a:endParaRPr sz="5600" dirty="0">
              <a:latin typeface="Lucida Sans Unicode"/>
              <a:cs typeface="Lucida Sans Unicode"/>
            </a:endParaRPr>
          </a:p>
        </p:txBody>
      </p:sp>
      <p:sp>
        <p:nvSpPr>
          <p:cNvPr id="5" name="object 5"/>
          <p:cNvSpPr txBox="1"/>
          <p:nvPr/>
        </p:nvSpPr>
        <p:spPr>
          <a:xfrm>
            <a:off x="3740465" y="5761237"/>
            <a:ext cx="1713229" cy="443711"/>
          </a:xfrm>
          <a:prstGeom prst="rect">
            <a:avLst/>
          </a:prstGeom>
        </p:spPr>
        <p:txBody>
          <a:bodyPr vert="horz" wrap="square" lIns="0" tIns="12700" rIns="0" bIns="0" rtlCol="0">
            <a:spAutoFit/>
          </a:bodyPr>
          <a:lstStyle/>
          <a:p>
            <a:pPr marL="12701">
              <a:spcBef>
                <a:spcPts val="100"/>
              </a:spcBef>
            </a:pPr>
            <a:r>
              <a:rPr sz="2800" spc="21" dirty="0">
                <a:latin typeface="Lucida Sans Unicode"/>
                <a:cs typeface="Lucida Sans Unicode"/>
              </a:rPr>
              <a:t>S</a:t>
            </a:r>
            <a:r>
              <a:rPr sz="2800" spc="-60" dirty="0">
                <a:latin typeface="Lucida Sans Unicode"/>
                <a:cs typeface="Lucida Sans Unicode"/>
              </a:rPr>
              <a:t>t</a:t>
            </a:r>
            <a:r>
              <a:rPr sz="2800" spc="6" dirty="0">
                <a:latin typeface="Lucida Sans Unicode"/>
                <a:cs typeface="Lucida Sans Unicode"/>
              </a:rPr>
              <a:t>e</a:t>
            </a:r>
            <a:r>
              <a:rPr sz="2800" spc="-55" dirty="0">
                <a:latin typeface="Lucida Sans Unicode"/>
                <a:cs typeface="Lucida Sans Unicode"/>
              </a:rPr>
              <a:t>v</a:t>
            </a:r>
            <a:r>
              <a:rPr sz="2800" spc="9" dirty="0">
                <a:latin typeface="Lucida Sans Unicode"/>
                <a:cs typeface="Lucida Sans Unicode"/>
              </a:rPr>
              <a:t>e</a:t>
            </a:r>
            <a:r>
              <a:rPr sz="2800" spc="-160" dirty="0">
                <a:latin typeface="Lucida Sans Unicode"/>
                <a:cs typeface="Lucida Sans Unicode"/>
              </a:rPr>
              <a:t> </a:t>
            </a:r>
            <a:r>
              <a:rPr sz="2800" spc="-125" dirty="0">
                <a:latin typeface="Lucida Sans Unicode"/>
                <a:cs typeface="Lucida Sans Unicode"/>
              </a:rPr>
              <a:t>J</a:t>
            </a:r>
            <a:r>
              <a:rPr sz="2800" spc="-36" dirty="0">
                <a:latin typeface="Lucida Sans Unicode"/>
                <a:cs typeface="Lucida Sans Unicode"/>
              </a:rPr>
              <a:t>o</a:t>
            </a:r>
            <a:r>
              <a:rPr sz="2800" spc="-55" dirty="0">
                <a:latin typeface="Lucida Sans Unicode"/>
                <a:cs typeface="Lucida Sans Unicode"/>
              </a:rPr>
              <a:t>b</a:t>
            </a:r>
            <a:r>
              <a:rPr sz="2800" spc="-94" dirty="0">
                <a:latin typeface="Lucida Sans Unicode"/>
                <a:cs typeface="Lucida Sans Unicode"/>
              </a:rPr>
              <a:t>s</a:t>
            </a:r>
            <a:endParaRPr sz="2800" dirty="0">
              <a:latin typeface="Lucida Sans Unicode"/>
              <a:cs typeface="Lucida Sans Unicode"/>
            </a:endParaRPr>
          </a:p>
        </p:txBody>
      </p:sp>
      <p:sp>
        <p:nvSpPr>
          <p:cNvPr id="13" name="Slide Number Placeholder 12">
            <a:extLst>
              <a:ext uri="{FF2B5EF4-FFF2-40B4-BE49-F238E27FC236}">
                <a16:creationId xmlns:a16="http://schemas.microsoft.com/office/drawing/2014/main" id="{71384451-E3F3-4A11-CCCB-B235864A308D}"/>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26</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6048" y="1137997"/>
            <a:ext cx="4210685" cy="324448"/>
          </a:xfrm>
          <a:prstGeom prst="rect">
            <a:avLst/>
          </a:prstGeom>
        </p:spPr>
        <p:txBody>
          <a:bodyPr vert="horz" wrap="square" lIns="0" tIns="16510" rIns="0" bIns="0" rtlCol="0">
            <a:spAutoFit/>
          </a:bodyPr>
          <a:lstStyle/>
          <a:p>
            <a:pPr marL="12701">
              <a:spcBef>
                <a:spcPts val="130"/>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Map Interview</a:t>
            </a:r>
          </a:p>
        </p:txBody>
      </p:sp>
      <p:sp>
        <p:nvSpPr>
          <p:cNvPr id="14" name="object 14"/>
          <p:cNvSpPr txBox="1"/>
          <p:nvPr/>
        </p:nvSpPr>
        <p:spPr>
          <a:xfrm>
            <a:off x="1146048" y="2057310"/>
            <a:ext cx="1703704" cy="500137"/>
          </a:xfrm>
          <a:prstGeom prst="rect">
            <a:avLst/>
          </a:prstGeom>
        </p:spPr>
        <p:txBody>
          <a:bodyPr vert="horz" wrap="square" lIns="0" tIns="12700" rIns="0" bIns="0" rtlCol="0">
            <a:spAutoFit/>
          </a:bodyPr>
          <a:lstStyle/>
          <a:p>
            <a:pPr marL="12701">
              <a:lnSpc>
                <a:spcPts val="2045"/>
              </a:lnSpc>
              <a:spcBef>
                <a:spcPts val="100"/>
              </a:spcBef>
            </a:pPr>
            <a:r>
              <a:rPr sz="1400" dirty="0">
                <a:latin typeface="Verdana"/>
                <a:cs typeface="Verdana"/>
              </a:rPr>
              <a:t>USER FEELING</a:t>
            </a:r>
          </a:p>
          <a:p>
            <a:pPr marL="23496">
              <a:lnSpc>
                <a:spcPts val="1805"/>
              </a:lnSpc>
            </a:pPr>
            <a:r>
              <a:rPr sz="1400" dirty="0">
                <a:latin typeface="Trebuchet MS"/>
                <a:cs typeface="Trebuchet MS"/>
              </a:rPr>
              <a:t>Persona:</a:t>
            </a:r>
          </a:p>
        </p:txBody>
      </p:sp>
      <p:grpSp>
        <p:nvGrpSpPr>
          <p:cNvPr id="47" name="object 47"/>
          <p:cNvGrpSpPr/>
          <p:nvPr/>
        </p:nvGrpSpPr>
        <p:grpSpPr>
          <a:xfrm>
            <a:off x="8156634" y="971590"/>
            <a:ext cx="934719" cy="490855"/>
            <a:chOff x="6038868" y="1965453"/>
            <a:chExt cx="934719" cy="490855"/>
          </a:xfrm>
        </p:grpSpPr>
        <p:sp>
          <p:nvSpPr>
            <p:cNvPr id="48" name="object 48"/>
            <p:cNvSpPr/>
            <p:nvPr/>
          </p:nvSpPr>
          <p:spPr>
            <a:xfrm>
              <a:off x="6206553" y="2133138"/>
              <a:ext cx="767080" cy="323215"/>
            </a:xfrm>
            <a:custGeom>
              <a:avLst/>
              <a:gdLst/>
              <a:ahLst/>
              <a:cxnLst/>
              <a:rect l="l" t="t" r="r" b="b"/>
              <a:pathLst>
                <a:path w="767079" h="323214">
                  <a:moveTo>
                    <a:pt x="752950" y="322873"/>
                  </a:moveTo>
                  <a:lnTo>
                    <a:pt x="13997" y="322873"/>
                  </a:lnTo>
                  <a:lnTo>
                    <a:pt x="9152" y="320867"/>
                  </a:lnTo>
                  <a:lnTo>
                    <a:pt x="2006" y="313721"/>
                  </a:lnTo>
                  <a:lnTo>
                    <a:pt x="0" y="308876"/>
                  </a:lnTo>
                  <a:lnTo>
                    <a:pt x="0" y="13997"/>
                  </a:lnTo>
                  <a:lnTo>
                    <a:pt x="2006" y="9152"/>
                  </a:lnTo>
                  <a:lnTo>
                    <a:pt x="9152" y="2007"/>
                  </a:lnTo>
                  <a:lnTo>
                    <a:pt x="13997" y="0"/>
                  </a:lnTo>
                  <a:lnTo>
                    <a:pt x="752951" y="0"/>
                  </a:lnTo>
                  <a:lnTo>
                    <a:pt x="757795" y="2007"/>
                  </a:lnTo>
                  <a:lnTo>
                    <a:pt x="764940" y="9152"/>
                  </a:lnTo>
                  <a:lnTo>
                    <a:pt x="766948" y="13997"/>
                  </a:lnTo>
                  <a:lnTo>
                    <a:pt x="766948" y="308876"/>
                  </a:lnTo>
                  <a:lnTo>
                    <a:pt x="764940" y="313721"/>
                  </a:lnTo>
                  <a:lnTo>
                    <a:pt x="757795" y="320867"/>
                  </a:lnTo>
                  <a:lnTo>
                    <a:pt x="752950" y="322873"/>
                  </a:lnTo>
                  <a:close/>
                </a:path>
              </a:pathLst>
            </a:custGeom>
            <a:solidFill>
              <a:srgbClr val="F58585"/>
            </a:solidFill>
          </p:spPr>
          <p:txBody>
            <a:bodyPr wrap="square" lIns="0" tIns="0" rIns="0" bIns="0" rtlCol="0"/>
            <a:lstStyle/>
            <a:p>
              <a:pPr algn="ctr"/>
              <a:r>
                <a:rPr lang="en-US" dirty="0"/>
                <a:t>16</a:t>
              </a:r>
              <a:endParaRPr dirty="0"/>
            </a:p>
          </p:txBody>
        </p:sp>
        <p:sp>
          <p:nvSpPr>
            <p:cNvPr id="49" name="object 49"/>
            <p:cNvSpPr/>
            <p:nvPr/>
          </p:nvSpPr>
          <p:spPr>
            <a:xfrm>
              <a:off x="6038868" y="1965453"/>
              <a:ext cx="334010" cy="334010"/>
            </a:xfrm>
            <a:custGeom>
              <a:avLst/>
              <a:gdLst/>
              <a:ahLst/>
              <a:cxnLst/>
              <a:rect l="l" t="t" r="r" b="b"/>
              <a:pathLst>
                <a:path w="334010" h="334010">
                  <a:moveTo>
                    <a:pt x="166812" y="333791"/>
                  </a:moveTo>
                  <a:lnTo>
                    <a:pt x="122438" y="327831"/>
                  </a:lnTo>
                  <a:lnTo>
                    <a:pt x="82582" y="311012"/>
                  </a:lnTo>
                  <a:lnTo>
                    <a:pt x="48827" y="284921"/>
                  </a:lnTo>
                  <a:lnTo>
                    <a:pt x="22756" y="251146"/>
                  </a:lnTo>
                  <a:lnTo>
                    <a:pt x="5952" y="211275"/>
                  </a:lnTo>
                  <a:lnTo>
                    <a:pt x="0" y="166895"/>
                  </a:lnTo>
                  <a:lnTo>
                    <a:pt x="5952" y="122515"/>
                  </a:lnTo>
                  <a:lnTo>
                    <a:pt x="22756" y="82644"/>
                  </a:lnTo>
                  <a:lnTo>
                    <a:pt x="48827" y="48869"/>
                  </a:lnTo>
                  <a:lnTo>
                    <a:pt x="82582" y="22778"/>
                  </a:lnTo>
                  <a:lnTo>
                    <a:pt x="122438" y="5959"/>
                  </a:lnTo>
                  <a:lnTo>
                    <a:pt x="166812" y="0"/>
                  </a:lnTo>
                  <a:lnTo>
                    <a:pt x="211198" y="5959"/>
                  </a:lnTo>
                  <a:lnTo>
                    <a:pt x="251085" y="22778"/>
                  </a:lnTo>
                  <a:lnTo>
                    <a:pt x="264816" y="33379"/>
                  </a:lnTo>
                  <a:lnTo>
                    <a:pt x="166895" y="33379"/>
                  </a:lnTo>
                  <a:lnTo>
                    <a:pt x="124682" y="40183"/>
                  </a:lnTo>
                  <a:lnTo>
                    <a:pt x="88030" y="59131"/>
                  </a:lnTo>
                  <a:lnTo>
                    <a:pt x="59131" y="88030"/>
                  </a:lnTo>
                  <a:lnTo>
                    <a:pt x="40183" y="124682"/>
                  </a:lnTo>
                  <a:lnTo>
                    <a:pt x="33379" y="166895"/>
                  </a:lnTo>
                  <a:lnTo>
                    <a:pt x="40183" y="209108"/>
                  </a:lnTo>
                  <a:lnTo>
                    <a:pt x="59131" y="245760"/>
                  </a:lnTo>
                  <a:lnTo>
                    <a:pt x="88030" y="274659"/>
                  </a:lnTo>
                  <a:lnTo>
                    <a:pt x="124682" y="293607"/>
                  </a:lnTo>
                  <a:lnTo>
                    <a:pt x="166895" y="300411"/>
                  </a:lnTo>
                  <a:lnTo>
                    <a:pt x="264816" y="300411"/>
                  </a:lnTo>
                  <a:lnTo>
                    <a:pt x="251085" y="311012"/>
                  </a:lnTo>
                  <a:lnTo>
                    <a:pt x="211198" y="327831"/>
                  </a:lnTo>
                  <a:lnTo>
                    <a:pt x="166812" y="333791"/>
                  </a:lnTo>
                  <a:close/>
                </a:path>
                <a:path w="334010" h="334010">
                  <a:moveTo>
                    <a:pt x="264816" y="300411"/>
                  </a:moveTo>
                  <a:lnTo>
                    <a:pt x="166895" y="300411"/>
                  </a:lnTo>
                  <a:lnTo>
                    <a:pt x="209108" y="293607"/>
                  </a:lnTo>
                  <a:lnTo>
                    <a:pt x="245760" y="274659"/>
                  </a:lnTo>
                  <a:lnTo>
                    <a:pt x="274659" y="245760"/>
                  </a:lnTo>
                  <a:lnTo>
                    <a:pt x="293607" y="209108"/>
                  </a:lnTo>
                  <a:lnTo>
                    <a:pt x="300411" y="166895"/>
                  </a:lnTo>
                  <a:lnTo>
                    <a:pt x="293607" y="124682"/>
                  </a:lnTo>
                  <a:lnTo>
                    <a:pt x="274659" y="88030"/>
                  </a:lnTo>
                  <a:lnTo>
                    <a:pt x="245760" y="59131"/>
                  </a:lnTo>
                  <a:lnTo>
                    <a:pt x="209108" y="40183"/>
                  </a:lnTo>
                  <a:lnTo>
                    <a:pt x="166895" y="33379"/>
                  </a:lnTo>
                  <a:lnTo>
                    <a:pt x="264816" y="33379"/>
                  </a:lnTo>
                  <a:lnTo>
                    <a:pt x="284880" y="48869"/>
                  </a:lnTo>
                  <a:lnTo>
                    <a:pt x="310991" y="82644"/>
                  </a:lnTo>
                  <a:lnTo>
                    <a:pt x="327825" y="122515"/>
                  </a:lnTo>
                  <a:lnTo>
                    <a:pt x="333791" y="166895"/>
                  </a:lnTo>
                  <a:lnTo>
                    <a:pt x="327825" y="211275"/>
                  </a:lnTo>
                  <a:lnTo>
                    <a:pt x="310991" y="251146"/>
                  </a:lnTo>
                  <a:lnTo>
                    <a:pt x="284880" y="284921"/>
                  </a:lnTo>
                  <a:lnTo>
                    <a:pt x="264816" y="300411"/>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2" cstate="print"/>
            <a:stretch>
              <a:fillRect/>
            </a:stretch>
          </p:blipFill>
          <p:spPr>
            <a:xfrm>
              <a:off x="6189074" y="2048901"/>
              <a:ext cx="100137" cy="152709"/>
            </a:xfrm>
            <a:prstGeom prst="rect">
              <a:avLst/>
            </a:prstGeom>
          </p:spPr>
        </p:pic>
      </p:grpSp>
      <p:sp>
        <p:nvSpPr>
          <p:cNvPr id="58" name="Slide Number Placeholder 57">
            <a:extLst>
              <a:ext uri="{FF2B5EF4-FFF2-40B4-BE49-F238E27FC236}">
                <a16:creationId xmlns:a16="http://schemas.microsoft.com/office/drawing/2014/main" id="{1788EDA9-A2E8-C3F1-5F97-05502BEEBDDB}"/>
              </a:ext>
            </a:extLst>
          </p:cNvPr>
          <p:cNvSpPr>
            <a:spLocks noGrp="1"/>
          </p:cNvSpPr>
          <p:nvPr>
            <p:ph type="sldNum" sz="quarter" idx="7"/>
          </p:nvPr>
        </p:nvSpPr>
        <p:spPr>
          <a:xfrm>
            <a:off x="4093719"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 </a:t>
            </a:r>
            <a:r>
              <a:rPr u="sng" dirty="0">
                <a:uFill>
                  <a:solidFill>
                    <a:srgbClr val="000000"/>
                  </a:solidFill>
                </a:uFill>
                <a:latin typeface="Times New Roman"/>
                <a:cs typeface="Times New Roman"/>
              </a:rPr>
              <a:t>	</a:t>
            </a:r>
          </a:p>
        </p:txBody>
      </p:sp>
      <p:graphicFrame>
        <p:nvGraphicFramePr>
          <p:cNvPr id="69" name="Table 69">
            <a:extLst>
              <a:ext uri="{FF2B5EF4-FFF2-40B4-BE49-F238E27FC236}">
                <a16:creationId xmlns:a16="http://schemas.microsoft.com/office/drawing/2014/main" id="{E5036420-9A3D-FEE6-89E0-C0073ECE4834}"/>
              </a:ext>
            </a:extLst>
          </p:cNvPr>
          <p:cNvGraphicFramePr>
            <a:graphicFrameLocks noGrp="1"/>
          </p:cNvGraphicFramePr>
          <p:nvPr>
            <p:extLst>
              <p:ext uri="{D42A27DB-BD31-4B8C-83A1-F6EECF244321}">
                <p14:modId xmlns:p14="http://schemas.microsoft.com/office/powerpoint/2010/main" val="2247412582"/>
              </p:ext>
            </p:extLst>
          </p:nvPr>
        </p:nvGraphicFramePr>
        <p:xfrm>
          <a:off x="1196322" y="2667000"/>
          <a:ext cx="7871525" cy="2888613"/>
        </p:xfrm>
        <a:graphic>
          <a:graphicData uri="http://schemas.openxmlformats.org/drawingml/2006/table">
            <a:tbl>
              <a:tblPr firstRow="1" bandRow="1">
                <a:tableStyleId>{5C22544A-7EE6-4342-B048-85BDC9FD1C3A}</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685800">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latin typeface="Eurostile" panose="020B0504020202050204" pitchFamily="34" charset="77"/>
                        </a:rPr>
                        <a:t>Variable: 1. </a:t>
                      </a:r>
                      <a:r>
                        <a:rPr lang="en-US" sz="1200" dirty="0"/>
                        <a:t>1 What I feel is that the application has many payment methods</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381000">
                <a:tc>
                  <a:txBody>
                    <a:bodyPr/>
                    <a:lstStyle/>
                    <a:p>
                      <a:r>
                        <a:rPr lang="en-US" sz="1200" dirty="0">
                          <a:latin typeface="Eurostile" panose="020B0504020202050204" pitchFamily="34" charset="77"/>
                        </a:rPr>
                        <a:t>Scale 1: Not Happy</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3: Just Normal</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5: Happy</a:t>
                      </a:r>
                    </a:p>
                  </a:txBody>
                  <a:tcPr/>
                </a:tc>
                <a:extLst>
                  <a:ext uri="{0D108BD9-81ED-4DB2-BD59-A6C34878D82A}">
                    <a16:rowId xmlns:a16="http://schemas.microsoft.com/office/drawing/2014/main" val="4243020555"/>
                  </a:ext>
                </a:extLst>
              </a:tr>
              <a:tr h="922653">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465453">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graphicFrame>
        <p:nvGraphicFramePr>
          <p:cNvPr id="72" name="Table 69">
            <a:extLst>
              <a:ext uri="{FF2B5EF4-FFF2-40B4-BE49-F238E27FC236}">
                <a16:creationId xmlns:a16="http://schemas.microsoft.com/office/drawing/2014/main" id="{F9B8CD46-4CDE-6CCF-570C-8D5648A14A12}"/>
              </a:ext>
            </a:extLst>
          </p:cNvPr>
          <p:cNvGraphicFramePr>
            <a:graphicFrameLocks noGrp="1"/>
          </p:cNvGraphicFramePr>
          <p:nvPr>
            <p:extLst>
              <p:ext uri="{D42A27DB-BD31-4B8C-83A1-F6EECF244321}">
                <p14:modId xmlns:p14="http://schemas.microsoft.com/office/powerpoint/2010/main" val="511309361"/>
              </p:ext>
            </p:extLst>
          </p:nvPr>
        </p:nvGraphicFramePr>
        <p:xfrm>
          <a:off x="1196322" y="5690100"/>
          <a:ext cx="7871525" cy="2888613"/>
        </p:xfrm>
        <a:graphic>
          <a:graphicData uri="http://schemas.openxmlformats.org/drawingml/2006/table">
            <a:tbl>
              <a:tblPr firstRow="1" bandRow="1">
                <a:tableStyleId>{21E4AEA4-8DFA-4A89-87EB-49C32662AFE0}</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685800">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2. </a:t>
                      </a:r>
                      <a:r>
                        <a:rPr lang="en-US" sz="1200" dirty="0"/>
                        <a:t>What I feel in informing the purpose in talent interest</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381000">
                <a:tc>
                  <a:txBody>
                    <a:bodyPr/>
                    <a:lstStyle/>
                    <a:p>
                      <a:r>
                        <a:rPr lang="en-US" sz="1200" dirty="0"/>
                        <a:t>Scale 1: Not </a:t>
                      </a:r>
                      <a:r>
                        <a:rPr lang="en-ID" sz="1200" dirty="0"/>
                        <a:t>Satisfied</a:t>
                      </a:r>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ID" sz="1200" dirty="0"/>
                        <a:t>satisfied</a:t>
                      </a: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4243020555"/>
                  </a:ext>
                </a:extLst>
              </a:tr>
              <a:tr h="922653">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465453">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6048" y="1137997"/>
            <a:ext cx="4210685" cy="324448"/>
          </a:xfrm>
          <a:prstGeom prst="rect">
            <a:avLst/>
          </a:prstGeom>
        </p:spPr>
        <p:txBody>
          <a:bodyPr vert="horz" wrap="square" lIns="0" tIns="16510" rIns="0" bIns="0" rtlCol="0">
            <a:spAutoFit/>
          </a:bodyPr>
          <a:lstStyle/>
          <a:p>
            <a:pPr marL="12701">
              <a:spcBef>
                <a:spcPts val="130"/>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Map Interview</a:t>
            </a:r>
          </a:p>
        </p:txBody>
      </p:sp>
      <p:sp>
        <p:nvSpPr>
          <p:cNvPr id="14" name="object 14"/>
          <p:cNvSpPr txBox="1"/>
          <p:nvPr/>
        </p:nvSpPr>
        <p:spPr>
          <a:xfrm>
            <a:off x="1146048" y="2057310"/>
            <a:ext cx="1703704" cy="500137"/>
          </a:xfrm>
          <a:prstGeom prst="rect">
            <a:avLst/>
          </a:prstGeom>
        </p:spPr>
        <p:txBody>
          <a:bodyPr vert="horz" wrap="square" lIns="0" tIns="12700" rIns="0" bIns="0" rtlCol="0">
            <a:spAutoFit/>
          </a:bodyPr>
          <a:lstStyle/>
          <a:p>
            <a:pPr marL="12701">
              <a:lnSpc>
                <a:spcPts val="2045"/>
              </a:lnSpc>
              <a:spcBef>
                <a:spcPts val="100"/>
              </a:spcBef>
            </a:pPr>
            <a:r>
              <a:rPr sz="1400" dirty="0">
                <a:latin typeface="Verdana"/>
                <a:cs typeface="Verdana"/>
              </a:rPr>
              <a:t>USER FEELING</a:t>
            </a:r>
          </a:p>
          <a:p>
            <a:pPr marL="23496">
              <a:lnSpc>
                <a:spcPts val="1805"/>
              </a:lnSpc>
            </a:pPr>
            <a:r>
              <a:rPr sz="1400" dirty="0">
                <a:latin typeface="Trebuchet MS"/>
                <a:cs typeface="Trebuchet MS"/>
              </a:rPr>
              <a:t>Persona:</a:t>
            </a:r>
          </a:p>
        </p:txBody>
      </p:sp>
      <p:grpSp>
        <p:nvGrpSpPr>
          <p:cNvPr id="47" name="object 47"/>
          <p:cNvGrpSpPr/>
          <p:nvPr/>
        </p:nvGrpSpPr>
        <p:grpSpPr>
          <a:xfrm>
            <a:off x="8133081" y="956945"/>
            <a:ext cx="934719" cy="490855"/>
            <a:chOff x="6038868" y="1965453"/>
            <a:chExt cx="934719" cy="490855"/>
          </a:xfrm>
        </p:grpSpPr>
        <p:sp>
          <p:nvSpPr>
            <p:cNvPr id="48" name="object 48"/>
            <p:cNvSpPr/>
            <p:nvPr/>
          </p:nvSpPr>
          <p:spPr>
            <a:xfrm>
              <a:off x="6206553" y="2133138"/>
              <a:ext cx="767080" cy="323215"/>
            </a:xfrm>
            <a:custGeom>
              <a:avLst/>
              <a:gdLst/>
              <a:ahLst/>
              <a:cxnLst/>
              <a:rect l="l" t="t" r="r" b="b"/>
              <a:pathLst>
                <a:path w="767079" h="323214">
                  <a:moveTo>
                    <a:pt x="752950" y="322873"/>
                  </a:moveTo>
                  <a:lnTo>
                    <a:pt x="13997" y="322873"/>
                  </a:lnTo>
                  <a:lnTo>
                    <a:pt x="9152" y="320867"/>
                  </a:lnTo>
                  <a:lnTo>
                    <a:pt x="2006" y="313721"/>
                  </a:lnTo>
                  <a:lnTo>
                    <a:pt x="0" y="308876"/>
                  </a:lnTo>
                  <a:lnTo>
                    <a:pt x="0" y="13997"/>
                  </a:lnTo>
                  <a:lnTo>
                    <a:pt x="2006" y="9152"/>
                  </a:lnTo>
                  <a:lnTo>
                    <a:pt x="9152" y="2007"/>
                  </a:lnTo>
                  <a:lnTo>
                    <a:pt x="13997" y="0"/>
                  </a:lnTo>
                  <a:lnTo>
                    <a:pt x="752951" y="0"/>
                  </a:lnTo>
                  <a:lnTo>
                    <a:pt x="757795" y="2007"/>
                  </a:lnTo>
                  <a:lnTo>
                    <a:pt x="764940" y="9152"/>
                  </a:lnTo>
                  <a:lnTo>
                    <a:pt x="766948" y="13997"/>
                  </a:lnTo>
                  <a:lnTo>
                    <a:pt x="766948" y="308876"/>
                  </a:lnTo>
                  <a:lnTo>
                    <a:pt x="764940" y="313721"/>
                  </a:lnTo>
                  <a:lnTo>
                    <a:pt x="757795" y="320867"/>
                  </a:lnTo>
                  <a:lnTo>
                    <a:pt x="752950" y="322873"/>
                  </a:lnTo>
                  <a:close/>
                </a:path>
              </a:pathLst>
            </a:custGeom>
            <a:solidFill>
              <a:srgbClr val="F58585"/>
            </a:solidFill>
          </p:spPr>
          <p:txBody>
            <a:bodyPr wrap="square" lIns="0" tIns="0" rIns="0" bIns="0" rtlCol="0"/>
            <a:lstStyle/>
            <a:p>
              <a:pPr algn="ctr"/>
              <a:r>
                <a:rPr lang="en-US" sz="2000" dirty="0"/>
                <a:t>16</a:t>
              </a:r>
            </a:p>
            <a:p>
              <a:pPr algn="ctr"/>
              <a:endParaRPr dirty="0"/>
            </a:p>
          </p:txBody>
        </p:sp>
        <p:sp>
          <p:nvSpPr>
            <p:cNvPr id="49" name="object 49"/>
            <p:cNvSpPr/>
            <p:nvPr/>
          </p:nvSpPr>
          <p:spPr>
            <a:xfrm>
              <a:off x="6038868" y="1965453"/>
              <a:ext cx="334010" cy="334010"/>
            </a:xfrm>
            <a:custGeom>
              <a:avLst/>
              <a:gdLst/>
              <a:ahLst/>
              <a:cxnLst/>
              <a:rect l="l" t="t" r="r" b="b"/>
              <a:pathLst>
                <a:path w="334010" h="334010">
                  <a:moveTo>
                    <a:pt x="166812" y="333791"/>
                  </a:moveTo>
                  <a:lnTo>
                    <a:pt x="122438" y="327831"/>
                  </a:lnTo>
                  <a:lnTo>
                    <a:pt x="82582" y="311012"/>
                  </a:lnTo>
                  <a:lnTo>
                    <a:pt x="48827" y="284921"/>
                  </a:lnTo>
                  <a:lnTo>
                    <a:pt x="22756" y="251146"/>
                  </a:lnTo>
                  <a:lnTo>
                    <a:pt x="5952" y="211275"/>
                  </a:lnTo>
                  <a:lnTo>
                    <a:pt x="0" y="166895"/>
                  </a:lnTo>
                  <a:lnTo>
                    <a:pt x="5952" y="122515"/>
                  </a:lnTo>
                  <a:lnTo>
                    <a:pt x="22756" y="82644"/>
                  </a:lnTo>
                  <a:lnTo>
                    <a:pt x="48827" y="48869"/>
                  </a:lnTo>
                  <a:lnTo>
                    <a:pt x="82582" y="22778"/>
                  </a:lnTo>
                  <a:lnTo>
                    <a:pt x="122438" y="5959"/>
                  </a:lnTo>
                  <a:lnTo>
                    <a:pt x="166812" y="0"/>
                  </a:lnTo>
                  <a:lnTo>
                    <a:pt x="211198" y="5959"/>
                  </a:lnTo>
                  <a:lnTo>
                    <a:pt x="251085" y="22778"/>
                  </a:lnTo>
                  <a:lnTo>
                    <a:pt x="264816" y="33379"/>
                  </a:lnTo>
                  <a:lnTo>
                    <a:pt x="166895" y="33379"/>
                  </a:lnTo>
                  <a:lnTo>
                    <a:pt x="124682" y="40183"/>
                  </a:lnTo>
                  <a:lnTo>
                    <a:pt x="88030" y="59131"/>
                  </a:lnTo>
                  <a:lnTo>
                    <a:pt x="59131" y="88030"/>
                  </a:lnTo>
                  <a:lnTo>
                    <a:pt x="40183" y="124682"/>
                  </a:lnTo>
                  <a:lnTo>
                    <a:pt x="33379" y="166895"/>
                  </a:lnTo>
                  <a:lnTo>
                    <a:pt x="40183" y="209108"/>
                  </a:lnTo>
                  <a:lnTo>
                    <a:pt x="59131" y="245760"/>
                  </a:lnTo>
                  <a:lnTo>
                    <a:pt x="88030" y="274659"/>
                  </a:lnTo>
                  <a:lnTo>
                    <a:pt x="124682" y="293607"/>
                  </a:lnTo>
                  <a:lnTo>
                    <a:pt x="166895" y="300411"/>
                  </a:lnTo>
                  <a:lnTo>
                    <a:pt x="264816" y="300411"/>
                  </a:lnTo>
                  <a:lnTo>
                    <a:pt x="251085" y="311012"/>
                  </a:lnTo>
                  <a:lnTo>
                    <a:pt x="211198" y="327831"/>
                  </a:lnTo>
                  <a:lnTo>
                    <a:pt x="166812" y="333791"/>
                  </a:lnTo>
                  <a:close/>
                </a:path>
                <a:path w="334010" h="334010">
                  <a:moveTo>
                    <a:pt x="264816" y="300411"/>
                  </a:moveTo>
                  <a:lnTo>
                    <a:pt x="166895" y="300411"/>
                  </a:lnTo>
                  <a:lnTo>
                    <a:pt x="209108" y="293607"/>
                  </a:lnTo>
                  <a:lnTo>
                    <a:pt x="245760" y="274659"/>
                  </a:lnTo>
                  <a:lnTo>
                    <a:pt x="274659" y="245760"/>
                  </a:lnTo>
                  <a:lnTo>
                    <a:pt x="293607" y="209108"/>
                  </a:lnTo>
                  <a:lnTo>
                    <a:pt x="300411" y="166895"/>
                  </a:lnTo>
                  <a:lnTo>
                    <a:pt x="293607" y="124682"/>
                  </a:lnTo>
                  <a:lnTo>
                    <a:pt x="274659" y="88030"/>
                  </a:lnTo>
                  <a:lnTo>
                    <a:pt x="245760" y="59131"/>
                  </a:lnTo>
                  <a:lnTo>
                    <a:pt x="209108" y="40183"/>
                  </a:lnTo>
                  <a:lnTo>
                    <a:pt x="166895" y="33379"/>
                  </a:lnTo>
                  <a:lnTo>
                    <a:pt x="264816" y="33379"/>
                  </a:lnTo>
                  <a:lnTo>
                    <a:pt x="284880" y="48869"/>
                  </a:lnTo>
                  <a:lnTo>
                    <a:pt x="310991" y="82644"/>
                  </a:lnTo>
                  <a:lnTo>
                    <a:pt x="327825" y="122515"/>
                  </a:lnTo>
                  <a:lnTo>
                    <a:pt x="333791" y="166895"/>
                  </a:lnTo>
                  <a:lnTo>
                    <a:pt x="327825" y="211275"/>
                  </a:lnTo>
                  <a:lnTo>
                    <a:pt x="310991" y="251146"/>
                  </a:lnTo>
                  <a:lnTo>
                    <a:pt x="284880" y="284921"/>
                  </a:lnTo>
                  <a:lnTo>
                    <a:pt x="264816" y="300411"/>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2" cstate="print"/>
            <a:stretch>
              <a:fillRect/>
            </a:stretch>
          </p:blipFill>
          <p:spPr>
            <a:xfrm>
              <a:off x="6189074" y="2048901"/>
              <a:ext cx="100137" cy="152709"/>
            </a:xfrm>
            <a:prstGeom prst="rect">
              <a:avLst/>
            </a:prstGeom>
          </p:spPr>
        </p:pic>
      </p:grpSp>
      <p:sp>
        <p:nvSpPr>
          <p:cNvPr id="58" name="Slide Number Placeholder 57">
            <a:extLst>
              <a:ext uri="{FF2B5EF4-FFF2-40B4-BE49-F238E27FC236}">
                <a16:creationId xmlns:a16="http://schemas.microsoft.com/office/drawing/2014/main" id="{1788EDA9-A2E8-C3F1-5F97-05502BEEBDDB}"/>
              </a:ext>
            </a:extLst>
          </p:cNvPr>
          <p:cNvSpPr>
            <a:spLocks noGrp="1"/>
          </p:cNvSpPr>
          <p:nvPr>
            <p:ph type="sldNum" sz="quarter" idx="7"/>
          </p:nvPr>
        </p:nvSpPr>
        <p:spPr>
          <a:xfrm>
            <a:off x="4093719"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28</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graphicFrame>
        <p:nvGraphicFramePr>
          <p:cNvPr id="69" name="Table 69">
            <a:extLst>
              <a:ext uri="{FF2B5EF4-FFF2-40B4-BE49-F238E27FC236}">
                <a16:creationId xmlns:a16="http://schemas.microsoft.com/office/drawing/2014/main" id="{E5036420-9A3D-FEE6-89E0-C0073ECE4834}"/>
              </a:ext>
            </a:extLst>
          </p:cNvPr>
          <p:cNvGraphicFramePr>
            <a:graphicFrameLocks noGrp="1"/>
          </p:cNvGraphicFramePr>
          <p:nvPr>
            <p:extLst>
              <p:ext uri="{D42A27DB-BD31-4B8C-83A1-F6EECF244321}">
                <p14:modId xmlns:p14="http://schemas.microsoft.com/office/powerpoint/2010/main" val="2014520245"/>
              </p:ext>
            </p:extLst>
          </p:nvPr>
        </p:nvGraphicFramePr>
        <p:xfrm>
          <a:off x="1196322" y="2667001"/>
          <a:ext cx="7871525" cy="2215142"/>
        </p:xfrm>
        <a:graphic>
          <a:graphicData uri="http://schemas.openxmlformats.org/drawingml/2006/table">
            <a:tbl>
              <a:tblPr firstRow="1" bandRow="1">
                <a:tableStyleId>{F5AB1C69-6EDB-4FF4-983F-18BD219EF322}</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372987">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3</a:t>
                      </a:r>
                      <a:r>
                        <a:rPr kumimoji="0" lang="en-US" sz="1200" b="1" u="none" strike="noStrike" kern="0" cap="none" spc="0" normalizeH="0" baseline="0" noProof="0" dirty="0">
                          <a:ln>
                            <a:noFill/>
                          </a:ln>
                          <a:solidFill>
                            <a:schemeClr val="bg1"/>
                          </a:solidFill>
                          <a:effectLst/>
                          <a:uLnTx/>
                          <a:uFillTx/>
                        </a:rPr>
                        <a:t>. </a:t>
                      </a:r>
                      <a:r>
                        <a:rPr lang="en-US" sz="1200" dirty="0"/>
                        <a:t>Which I feel in the smoothness given the application</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51739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1: </a:t>
                      </a:r>
                      <a:r>
                        <a:rPr lang="en-US" sz="1200" dirty="0" err="1">
                          <a:latin typeface="Eurostile" panose="020B0504020202050204" pitchFamily="34" charset="77"/>
                        </a:rPr>
                        <a:t>Dificult</a:t>
                      </a:r>
                      <a:endParaRPr lang="en-US" sz="1200" dirty="0">
                        <a:latin typeface="Eurostile" panose="020B0504020202050204" pitchFamily="34" charset="77"/>
                      </a:endParaRP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US" sz="1200" dirty="0">
                          <a:latin typeface="Eurostile" panose="020B0504020202050204" pitchFamily="34" charset="77"/>
                        </a:rPr>
                        <a:t>Easy</a:t>
                      </a: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4243020555"/>
                  </a:ext>
                </a:extLst>
              </a:tr>
              <a:tr h="501804">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665217">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graphicFrame>
        <p:nvGraphicFramePr>
          <p:cNvPr id="72" name="Table 69">
            <a:extLst>
              <a:ext uri="{FF2B5EF4-FFF2-40B4-BE49-F238E27FC236}">
                <a16:creationId xmlns:a16="http://schemas.microsoft.com/office/drawing/2014/main" id="{F9B8CD46-4CDE-6CCF-570C-8D5648A14A12}"/>
              </a:ext>
            </a:extLst>
          </p:cNvPr>
          <p:cNvGraphicFramePr>
            <a:graphicFrameLocks noGrp="1"/>
          </p:cNvGraphicFramePr>
          <p:nvPr>
            <p:extLst>
              <p:ext uri="{D42A27DB-BD31-4B8C-83A1-F6EECF244321}">
                <p14:modId xmlns:p14="http://schemas.microsoft.com/office/powerpoint/2010/main" val="2555044916"/>
              </p:ext>
            </p:extLst>
          </p:nvPr>
        </p:nvGraphicFramePr>
        <p:xfrm>
          <a:off x="1196322" y="4911577"/>
          <a:ext cx="7871525" cy="2084575"/>
        </p:xfrm>
        <a:graphic>
          <a:graphicData uri="http://schemas.openxmlformats.org/drawingml/2006/table">
            <a:tbl>
              <a:tblPr firstRow="1" bandRow="1">
                <a:tableStyleId>{93296810-A885-4BE3-A3E7-6D5BEEA58F35}</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295720">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4. </a:t>
                      </a:r>
                      <a:r>
                        <a:rPr lang="en-US" sz="1200" dirty="0"/>
                        <a:t>What I feel is that user data is guaranteed safe</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56804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1: </a:t>
                      </a:r>
                      <a:r>
                        <a:rPr lang="en-US" sz="1200" dirty="0" err="1">
                          <a:latin typeface="Eurostile" panose="020B0504020202050204" pitchFamily="34" charset="77"/>
                        </a:rPr>
                        <a:t>Dificult</a:t>
                      </a:r>
                      <a:endParaRPr lang="en-US" sz="1200" dirty="0">
                        <a:latin typeface="Eurostile" panose="020B0504020202050204" pitchFamily="34" charset="77"/>
                      </a:endParaRP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US" sz="1200" dirty="0">
                          <a:latin typeface="Eurostile" panose="020B0504020202050204" pitchFamily="34" charset="77"/>
                        </a:rPr>
                        <a:t>Easy</a:t>
                      </a: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4243020555"/>
                  </a:ext>
                </a:extLst>
              </a:tr>
              <a:tr h="397853">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730339">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graphicFrame>
        <p:nvGraphicFramePr>
          <p:cNvPr id="5" name="Table 4">
            <a:extLst>
              <a:ext uri="{FF2B5EF4-FFF2-40B4-BE49-F238E27FC236}">
                <a16:creationId xmlns:a16="http://schemas.microsoft.com/office/drawing/2014/main" id="{E7B87B10-CBCA-7BB8-9D6A-370B394F7010}"/>
              </a:ext>
            </a:extLst>
          </p:cNvPr>
          <p:cNvGraphicFramePr>
            <a:graphicFrameLocks noGrp="1"/>
          </p:cNvGraphicFramePr>
          <p:nvPr>
            <p:extLst>
              <p:ext uri="{D42A27DB-BD31-4B8C-83A1-F6EECF244321}">
                <p14:modId xmlns:p14="http://schemas.microsoft.com/office/powerpoint/2010/main" val="3812735849"/>
              </p:ext>
            </p:extLst>
          </p:nvPr>
        </p:nvGraphicFramePr>
        <p:xfrm>
          <a:off x="1211026" y="7176995"/>
          <a:ext cx="7871525" cy="2165125"/>
        </p:xfrm>
        <a:graphic>
          <a:graphicData uri="http://schemas.openxmlformats.org/drawingml/2006/table">
            <a:tbl>
              <a:tblPr firstRow="1" bandRow="1">
                <a:tableStyleId>{F5AB1C69-6EDB-4FF4-983F-18BD219EF322}</a:tableStyleId>
              </a:tblPr>
              <a:tblGrid>
                <a:gridCol w="1574305">
                  <a:extLst>
                    <a:ext uri="{9D8B030D-6E8A-4147-A177-3AD203B41FA5}">
                      <a16:colId xmlns:a16="http://schemas.microsoft.com/office/drawing/2014/main" val="2088421206"/>
                    </a:ext>
                  </a:extLst>
                </a:gridCol>
                <a:gridCol w="1574305">
                  <a:extLst>
                    <a:ext uri="{9D8B030D-6E8A-4147-A177-3AD203B41FA5}">
                      <a16:colId xmlns:a16="http://schemas.microsoft.com/office/drawing/2014/main" val="3233595022"/>
                    </a:ext>
                  </a:extLst>
                </a:gridCol>
                <a:gridCol w="1574305">
                  <a:extLst>
                    <a:ext uri="{9D8B030D-6E8A-4147-A177-3AD203B41FA5}">
                      <a16:colId xmlns:a16="http://schemas.microsoft.com/office/drawing/2014/main" val="1400678728"/>
                    </a:ext>
                  </a:extLst>
                </a:gridCol>
                <a:gridCol w="1574305">
                  <a:extLst>
                    <a:ext uri="{9D8B030D-6E8A-4147-A177-3AD203B41FA5}">
                      <a16:colId xmlns:a16="http://schemas.microsoft.com/office/drawing/2014/main" val="917496760"/>
                    </a:ext>
                  </a:extLst>
                </a:gridCol>
                <a:gridCol w="1574305">
                  <a:extLst>
                    <a:ext uri="{9D8B030D-6E8A-4147-A177-3AD203B41FA5}">
                      <a16:colId xmlns:a16="http://schemas.microsoft.com/office/drawing/2014/main" val="2719293014"/>
                    </a:ext>
                  </a:extLst>
                </a:gridCol>
              </a:tblGrid>
              <a:tr h="336325">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5. </a:t>
                      </a:r>
                      <a:r>
                        <a:rPr lang="en-US" sz="1200" dirty="0"/>
                        <a:t>What I felt in his introduction and learning methods</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1729970957"/>
                  </a:ext>
                </a:extLst>
              </a:tr>
              <a:tr h="512183">
                <a:tc>
                  <a:txBody>
                    <a:bodyPr/>
                    <a:lstStyle/>
                    <a:p>
                      <a:r>
                        <a:rPr lang="en-US" sz="1200" dirty="0"/>
                        <a:t>Scale 1: Not </a:t>
                      </a:r>
                      <a:r>
                        <a:rPr lang="en-ID" sz="1200" dirty="0"/>
                        <a:t>Satisfied</a:t>
                      </a:r>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ID" sz="1200" dirty="0"/>
                        <a:t>satisfied</a:t>
                      </a:r>
                      <a:endParaRPr lang="en-US" sz="1200" dirty="0">
                        <a:latin typeface="Eurostile" panose="020B0504020202050204" pitchFamily="34" charset="77"/>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621299281"/>
                  </a:ext>
                </a:extLst>
              </a:tr>
              <a:tr h="340140">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81870235"/>
                  </a:ext>
                </a:extLst>
              </a:tr>
              <a:tr h="658521">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470116151"/>
                  </a:ext>
                </a:extLst>
              </a:tr>
            </a:tbl>
          </a:graphicData>
        </a:graphic>
      </p:graphicFrame>
    </p:spTree>
    <p:extLst>
      <p:ext uri="{BB962C8B-B14F-4D97-AF65-F5344CB8AC3E}">
        <p14:creationId xmlns:p14="http://schemas.microsoft.com/office/powerpoint/2010/main" val="1283024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3425" y="1137997"/>
            <a:ext cx="6736080"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Significant Behaviour Patterns</a:t>
            </a:r>
          </a:p>
        </p:txBody>
      </p:sp>
      <p:sp>
        <p:nvSpPr>
          <p:cNvPr id="3" name="object 3"/>
          <p:cNvSpPr txBox="1"/>
          <p:nvPr/>
        </p:nvSpPr>
        <p:spPr>
          <a:xfrm>
            <a:off x="4361266" y="2643616"/>
            <a:ext cx="53022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SCALE</a:t>
            </a:r>
          </a:p>
        </p:txBody>
      </p:sp>
      <p:sp>
        <p:nvSpPr>
          <p:cNvPr id="5" name="object 5"/>
          <p:cNvSpPr txBox="1"/>
          <p:nvPr/>
        </p:nvSpPr>
        <p:spPr>
          <a:xfrm>
            <a:off x="1159191" y="2642039"/>
            <a:ext cx="2581274" cy="182229"/>
          </a:xfrm>
          <a:prstGeom prst="rect">
            <a:avLst/>
          </a:prstGeom>
        </p:spPr>
        <p:txBody>
          <a:bodyPr vert="horz" wrap="square" lIns="0" tIns="12700" rIns="0" bIns="0" rtlCol="0">
            <a:spAutoFit/>
          </a:bodyPr>
          <a:lstStyle/>
          <a:p>
            <a:pPr marL="12701">
              <a:spcBef>
                <a:spcPts val="100"/>
              </a:spcBef>
            </a:pPr>
            <a:r>
              <a:rPr sz="1101" dirty="0">
                <a:latin typeface="Verdana"/>
                <a:cs typeface="Verdana"/>
              </a:rPr>
              <a:t>OBSERVED BEHAVIORAL VARIABLE</a:t>
            </a:r>
          </a:p>
        </p:txBody>
      </p:sp>
      <p:sp>
        <p:nvSpPr>
          <p:cNvPr id="32" name="object 32"/>
          <p:cNvSpPr txBox="1"/>
          <p:nvPr/>
        </p:nvSpPr>
        <p:spPr>
          <a:xfrm>
            <a:off x="8011493" y="2643616"/>
            <a:ext cx="109918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PERCENTAGE</a:t>
            </a:r>
          </a:p>
        </p:txBody>
      </p:sp>
      <p:grpSp>
        <p:nvGrpSpPr>
          <p:cNvPr id="49" name="object 49"/>
          <p:cNvGrpSpPr/>
          <p:nvPr/>
        </p:nvGrpSpPr>
        <p:grpSpPr>
          <a:xfrm>
            <a:off x="8054038" y="930315"/>
            <a:ext cx="1014094" cy="532130"/>
            <a:chOff x="8267798" y="1732043"/>
            <a:chExt cx="1014094" cy="532130"/>
          </a:xfrm>
        </p:grpSpPr>
        <p:sp>
          <p:nvSpPr>
            <p:cNvPr id="50" name="object 50"/>
            <p:cNvSpPr/>
            <p:nvPr/>
          </p:nvSpPr>
          <p:spPr>
            <a:xfrm>
              <a:off x="8449628" y="191387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2</a:t>
              </a:r>
              <a:endParaRPr sz="2000" dirty="0"/>
            </a:p>
          </p:txBody>
        </p:sp>
        <p:sp>
          <p:nvSpPr>
            <p:cNvPr id="51" name="object 51"/>
            <p:cNvSpPr/>
            <p:nvPr/>
          </p:nvSpPr>
          <p:spPr>
            <a:xfrm>
              <a:off x="8267798" y="173204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2" name="object 52"/>
            <p:cNvPicPr/>
            <p:nvPr/>
          </p:nvPicPr>
          <p:blipFill>
            <a:blip r:embed="rId2" cstate="print"/>
            <a:stretch>
              <a:fillRect/>
            </a:stretch>
          </p:blipFill>
          <p:spPr>
            <a:xfrm>
              <a:off x="8430675" y="1822531"/>
              <a:ext cx="108584" cy="165592"/>
            </a:xfrm>
            <a:prstGeom prst="rect">
              <a:avLst/>
            </a:prstGeom>
          </p:spPr>
        </p:pic>
      </p:grpSp>
      <p:sp>
        <p:nvSpPr>
          <p:cNvPr id="56" name="TextBox 55">
            <a:extLst>
              <a:ext uri="{FF2B5EF4-FFF2-40B4-BE49-F238E27FC236}">
                <a16:creationId xmlns:a16="http://schemas.microsoft.com/office/drawing/2014/main" id="{C177FD2B-8189-1829-02DC-8C328C06D997}"/>
              </a:ext>
            </a:extLst>
          </p:cNvPr>
          <p:cNvSpPr txBox="1"/>
          <p:nvPr/>
        </p:nvSpPr>
        <p:spPr>
          <a:xfrm>
            <a:off x="1143000" y="2950294"/>
            <a:ext cx="3037117" cy="3970318"/>
          </a:xfrm>
          <a:prstGeom prst="rect">
            <a:avLst/>
          </a:prstGeom>
          <a:noFill/>
          <a:ln>
            <a:solidFill>
              <a:schemeClr val="tx1"/>
            </a:solidFill>
          </a:ln>
        </p:spPr>
        <p:txBody>
          <a:bodyPr wrap="square" rtlCol="0">
            <a:spAutoFit/>
          </a:bodyPr>
          <a:lstStyle/>
          <a:p>
            <a:pPr marL="342900" indent="-342900">
              <a:buFont typeface="+mj-lt"/>
              <a:buAutoNum type="arabicPeriod"/>
            </a:pPr>
            <a:r>
              <a:rPr lang="en-US"/>
              <a:t>What I feel is that the application has many payment methods
What I feel in informing the purpose in talent interest
Which I feel in the smoothness that the application provides
What I feel is that user data is guaranteed safe
What do I feel in his introduction and learning methods?</a:t>
            </a:r>
            <a:endParaRPr lang="en-US" dirty="0"/>
          </a:p>
        </p:txBody>
      </p:sp>
      <p:sp>
        <p:nvSpPr>
          <p:cNvPr id="57" name="TextBox 56">
            <a:extLst>
              <a:ext uri="{FF2B5EF4-FFF2-40B4-BE49-F238E27FC236}">
                <a16:creationId xmlns:a16="http://schemas.microsoft.com/office/drawing/2014/main" id="{C909E6B5-A2D6-EE91-A0CA-A55711D39C62}"/>
              </a:ext>
            </a:extLst>
          </p:cNvPr>
          <p:cNvSpPr txBox="1"/>
          <p:nvPr/>
        </p:nvSpPr>
        <p:spPr>
          <a:xfrm>
            <a:off x="4361266" y="2948005"/>
            <a:ext cx="3469078" cy="2862322"/>
          </a:xfrm>
          <a:prstGeom prst="rect">
            <a:avLst/>
          </a:prstGeom>
          <a:noFill/>
          <a:ln>
            <a:solidFill>
              <a:schemeClr val="tx1"/>
            </a:solidFill>
          </a:ln>
        </p:spPr>
        <p:txBody>
          <a:bodyPr wrap="square" rtlCol="0">
            <a:spAutoFit/>
          </a:bodyPr>
          <a:lstStyle/>
          <a:p>
            <a:pPr marL="342900" indent="-342900">
              <a:buFont typeface="+mj-lt"/>
              <a:buAutoNum type="arabicPeriod"/>
            </a:pPr>
            <a:r>
              <a:rPr lang="en-US"/>
              <a:t>From 5 stakeholders obtained: Scale 2 = 3, Scale 3 = 2
From 5 stakeholders obtained: Scale 1 = 5
From 5 stakeholders obtained: Scale 2 = 5
From 5 stakeholders obtained: Scale 1 = 3, Scale 3 = 2
From 5 stakeholders obtained: Scale 1 = 1, Scale 2 = 4</a:t>
            </a:r>
            <a:endParaRPr lang="en-ID" dirty="0"/>
          </a:p>
        </p:txBody>
      </p:sp>
      <p:sp>
        <p:nvSpPr>
          <p:cNvPr id="58" name="TextBox 57">
            <a:extLst>
              <a:ext uri="{FF2B5EF4-FFF2-40B4-BE49-F238E27FC236}">
                <a16:creationId xmlns:a16="http://schemas.microsoft.com/office/drawing/2014/main" id="{932C8ABF-2B49-771A-8AEA-575F4B678ACF}"/>
              </a:ext>
            </a:extLst>
          </p:cNvPr>
          <p:cNvSpPr txBox="1"/>
          <p:nvPr/>
        </p:nvSpPr>
        <p:spPr>
          <a:xfrm>
            <a:off x="8011492" y="2938964"/>
            <a:ext cx="1742107" cy="1323439"/>
          </a:xfrm>
          <a:prstGeom prst="rect">
            <a:avLst/>
          </a:prstGeom>
          <a:noFill/>
          <a:ln>
            <a:solidFill>
              <a:schemeClr val="tx1"/>
            </a:solidFill>
          </a:ln>
        </p:spPr>
        <p:txBody>
          <a:bodyPr wrap="square" rtlCol="0">
            <a:spAutoFit/>
          </a:bodyPr>
          <a:lstStyle/>
          <a:p>
            <a:pPr marL="342900" indent="-342900">
              <a:buFont typeface="+mj-lt"/>
              <a:buAutoNum type="arabicPeriod"/>
            </a:pPr>
            <a:r>
              <a:rPr lang="en-ID" sz="1600" dirty="0"/>
              <a:t>60%, 40% 0%</a:t>
            </a:r>
            <a:r>
              <a:rPr lang="en-US" sz="1600" dirty="0"/>
              <a:t> </a:t>
            </a:r>
          </a:p>
          <a:p>
            <a:pPr marL="342900" indent="-342900">
              <a:buFont typeface="+mj-lt"/>
              <a:buAutoNum type="arabicPeriod"/>
            </a:pPr>
            <a:r>
              <a:rPr lang="en-ID" sz="1600" dirty="0"/>
              <a:t>100%</a:t>
            </a:r>
            <a:r>
              <a:rPr lang="en-US" sz="1600" dirty="0"/>
              <a:t> </a:t>
            </a:r>
          </a:p>
          <a:p>
            <a:pPr marL="342900" indent="-342900">
              <a:buFont typeface="+mj-lt"/>
              <a:buAutoNum type="arabicPeriod"/>
            </a:pPr>
            <a:r>
              <a:rPr lang="en-US" sz="1600" dirty="0"/>
              <a:t> </a:t>
            </a:r>
            <a:r>
              <a:rPr lang="en-ID" sz="1600" dirty="0"/>
              <a:t>100%</a:t>
            </a:r>
            <a:endParaRPr lang="en-US" sz="1600" dirty="0"/>
          </a:p>
          <a:p>
            <a:pPr marL="342900" indent="-342900">
              <a:buFont typeface="+mj-lt"/>
              <a:buAutoNum type="arabicPeriod"/>
            </a:pPr>
            <a:r>
              <a:rPr lang="en-US" sz="1600" dirty="0"/>
              <a:t> </a:t>
            </a:r>
            <a:r>
              <a:rPr lang="en-ID" sz="1600" dirty="0"/>
              <a:t>60% 40 % 0%</a:t>
            </a:r>
            <a:endParaRPr lang="en-US" sz="1600" dirty="0"/>
          </a:p>
          <a:p>
            <a:pPr marL="342900" indent="-342900">
              <a:buFont typeface="+mj-lt"/>
              <a:buAutoNum type="arabicPeriod"/>
            </a:pPr>
            <a:r>
              <a:rPr lang="en-US" sz="1600" dirty="0"/>
              <a:t> </a:t>
            </a:r>
            <a:r>
              <a:rPr lang="en-ID" sz="1600" dirty="0"/>
              <a:t>20%, 80% 0%</a:t>
            </a:r>
            <a:endParaRPr lang="en-US" sz="1600" dirty="0"/>
          </a:p>
        </p:txBody>
      </p:sp>
      <p:sp>
        <p:nvSpPr>
          <p:cNvPr id="11" name="Slide Number Placeholder 10">
            <a:extLst>
              <a:ext uri="{FF2B5EF4-FFF2-40B4-BE49-F238E27FC236}">
                <a16:creationId xmlns:a16="http://schemas.microsoft.com/office/drawing/2014/main" id="{F4A019CE-71D9-A112-ACC9-C4C4F089E1A9}"/>
              </a:ext>
            </a:extLst>
          </p:cNvPr>
          <p:cNvSpPr>
            <a:spLocks noGrp="1"/>
          </p:cNvSpPr>
          <p:nvPr>
            <p:ph type="sldNum" sz="quarter" idx="7"/>
          </p:nvPr>
        </p:nvSpPr>
        <p:spPr>
          <a:xfrm>
            <a:off x="4080193" y="93073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91319" y="2617880"/>
            <a:ext cx="7876481" cy="4041684"/>
          </a:xfrm>
          <a:prstGeom prst="rect">
            <a:avLst/>
          </a:prstGeom>
        </p:spPr>
        <p:txBody>
          <a:bodyPr vert="horz" wrap="square" lIns="0" tIns="12700" rIns="0" bIns="0" rtlCol="0">
            <a:spAutoFit/>
          </a:bodyPr>
          <a:lstStyle/>
          <a:p>
            <a:pPr marL="12701" marR="6986" algn="just">
              <a:lnSpc>
                <a:spcPct val="114599"/>
              </a:lnSpc>
              <a:spcBef>
                <a:spcPts val="100"/>
              </a:spcBef>
            </a:pPr>
            <a:r>
              <a:rPr sz="1201" dirty="0">
                <a:latin typeface="Trebuchet MS"/>
                <a:cs typeface="Trebuchet MS"/>
              </a:rPr>
              <a:t>The UX journey</a:t>
            </a:r>
            <a:r>
              <a:rPr lang="en-US" sz="1201" dirty="0">
                <a:latin typeface="Trebuchet MS"/>
                <a:cs typeface="Trebuchet MS"/>
              </a:rPr>
              <a:t> </a:t>
            </a:r>
            <a:r>
              <a:rPr sz="1201" dirty="0">
                <a:latin typeface="Trebuchet MS"/>
                <a:cs typeface="Trebuchet MS"/>
              </a:rPr>
              <a:t>is a process that helps optimize resources for quality user</a:t>
            </a:r>
            <a:r>
              <a:rPr lang="en-US" sz="1201" dirty="0">
                <a:latin typeface="Trebuchet MS"/>
                <a:cs typeface="Trebuchet MS"/>
              </a:rPr>
              <a:t> </a:t>
            </a:r>
            <a:r>
              <a:rPr sz="1201" dirty="0">
                <a:latin typeface="Trebuchet MS"/>
                <a:cs typeface="Trebuchet MS"/>
              </a:rPr>
              <a:t>requirements while improving self-efficacy. The process involves a series of</a:t>
            </a:r>
            <a:r>
              <a:rPr lang="en-US" sz="1201" dirty="0">
                <a:latin typeface="Trebuchet MS"/>
                <a:cs typeface="Trebuchet MS"/>
              </a:rPr>
              <a:t> </a:t>
            </a:r>
            <a:r>
              <a:rPr sz="1201" dirty="0">
                <a:latin typeface="Trebuchet MS"/>
                <a:cs typeface="Trebuchet MS"/>
              </a:rPr>
              <a:t>steps that begin with understanding the user's needs and expectations. This</a:t>
            </a:r>
            <a:r>
              <a:rPr lang="en-US" sz="1201" dirty="0">
                <a:latin typeface="Trebuchet MS"/>
                <a:cs typeface="Trebuchet MS"/>
              </a:rPr>
              <a:t> </a:t>
            </a:r>
            <a:r>
              <a:rPr sz="1201" dirty="0">
                <a:latin typeface="Trebuchet MS"/>
                <a:cs typeface="Trebuchet MS"/>
              </a:rPr>
              <a:t>includes </a:t>
            </a:r>
            <a:r>
              <a:rPr lang="en-US" sz="1201" dirty="0">
                <a:latin typeface="Trebuchet MS"/>
                <a:cs typeface="Trebuchet MS"/>
              </a:rPr>
              <a:t>research</a:t>
            </a:r>
            <a:r>
              <a:rPr sz="1201" dirty="0">
                <a:latin typeface="Trebuchet MS"/>
                <a:cs typeface="Trebuchet MS"/>
              </a:rPr>
              <a:t> to gain insights into the user's goals, motivations,  and pain points. Once the user's needs have been identified, the next step is to</a:t>
            </a:r>
            <a:r>
              <a:rPr lang="en-US" sz="1201" dirty="0">
                <a:latin typeface="Trebuchet MS"/>
                <a:cs typeface="Trebuchet MS"/>
              </a:rPr>
              <a:t> </a:t>
            </a:r>
            <a:r>
              <a:rPr sz="1201" dirty="0">
                <a:latin typeface="Trebuchet MS"/>
                <a:cs typeface="Trebuchet MS"/>
              </a:rPr>
              <a:t>develop a user persona, which is a detailed description of the user's</a:t>
            </a:r>
            <a:r>
              <a:rPr lang="en-US" sz="1201" dirty="0">
                <a:latin typeface="Trebuchet MS"/>
                <a:cs typeface="Trebuchet MS"/>
              </a:rPr>
              <a:t> </a:t>
            </a:r>
            <a:r>
              <a:rPr sz="1201" dirty="0">
                <a:latin typeface="Trebuchet MS"/>
                <a:cs typeface="Trebuchet MS"/>
              </a:rPr>
              <a:t>characteristics, preferences, and behaviors. This persona serves as a reference point throughout the UX design process.</a:t>
            </a:r>
          </a:p>
          <a:p>
            <a:pPr>
              <a:spcBef>
                <a:spcPts val="21"/>
              </a:spcBef>
            </a:pPr>
            <a:endParaRPr sz="1401" dirty="0">
              <a:latin typeface="Trebuchet MS"/>
              <a:cs typeface="Trebuchet MS"/>
            </a:endParaRPr>
          </a:p>
          <a:p>
            <a:pPr marL="12701" marR="5081" algn="just">
              <a:lnSpc>
                <a:spcPct val="114599"/>
              </a:lnSpc>
            </a:pPr>
            <a:r>
              <a:rPr sz="1201" dirty="0">
                <a:latin typeface="Trebuchet MS"/>
                <a:cs typeface="Trebuchet MS"/>
              </a:rPr>
              <a:t>The next step in the UX journey is to define the user journey, which is the </a:t>
            </a:r>
            <a:r>
              <a:rPr lang="en-US" sz="1201" dirty="0">
                <a:latin typeface="Trebuchet MS"/>
                <a:cs typeface="Trebuchet MS"/>
              </a:rPr>
              <a:t>user's path</a:t>
            </a:r>
            <a:r>
              <a:rPr sz="1201" dirty="0">
                <a:latin typeface="Trebuchet MS"/>
                <a:cs typeface="Trebuchet MS"/>
              </a:rPr>
              <a:t> to </a:t>
            </a:r>
            <a:r>
              <a:rPr lang="en-US" sz="1201" dirty="0">
                <a:latin typeface="Trebuchet MS"/>
                <a:cs typeface="Trebuchet MS"/>
              </a:rPr>
              <a:t>achieving</a:t>
            </a:r>
            <a:r>
              <a:rPr sz="1201" dirty="0">
                <a:latin typeface="Trebuchet MS"/>
                <a:cs typeface="Trebuchet MS"/>
              </a:rPr>
              <a:t> their goals. This includes mapping out the steps</a:t>
            </a:r>
            <a:r>
              <a:rPr lang="en-US" sz="1201" dirty="0">
                <a:latin typeface="Trebuchet MS"/>
                <a:cs typeface="Trebuchet MS"/>
              </a:rPr>
              <a:t> </a:t>
            </a:r>
            <a:r>
              <a:rPr sz="1201" dirty="0">
                <a:latin typeface="Trebuchet MS"/>
                <a:cs typeface="Trebuchet MS"/>
              </a:rPr>
              <a:t>involved in the user's interactions with the product or service and identifying</a:t>
            </a:r>
            <a:r>
              <a:rPr lang="en-US" sz="1201" dirty="0">
                <a:latin typeface="Trebuchet MS"/>
                <a:cs typeface="Trebuchet MS"/>
              </a:rPr>
              <a:t> </a:t>
            </a:r>
            <a:r>
              <a:rPr sz="1201" dirty="0">
                <a:latin typeface="Trebuchet MS"/>
                <a:cs typeface="Trebuchet MS"/>
              </a:rPr>
              <a:t>potential pain points or areas for improvement.</a:t>
            </a:r>
          </a:p>
          <a:p>
            <a:pPr>
              <a:spcBef>
                <a:spcPts val="25"/>
              </a:spcBef>
            </a:pPr>
            <a:endParaRPr sz="1401" dirty="0">
              <a:latin typeface="Trebuchet MS"/>
              <a:cs typeface="Trebuchet MS"/>
            </a:endParaRPr>
          </a:p>
          <a:p>
            <a:pPr marL="12701" marR="6351" algn="just">
              <a:lnSpc>
                <a:spcPct val="114599"/>
              </a:lnSpc>
            </a:pPr>
            <a:r>
              <a:rPr sz="1201" dirty="0">
                <a:latin typeface="Trebuchet MS"/>
                <a:cs typeface="Trebuchet MS"/>
              </a:rPr>
              <a:t>Once the user journey has been defined, the UX designer can prototype</a:t>
            </a:r>
            <a:r>
              <a:rPr lang="en-US" sz="1201" dirty="0">
                <a:latin typeface="Trebuchet MS"/>
                <a:cs typeface="Trebuchet MS"/>
              </a:rPr>
              <a:t> </a:t>
            </a:r>
            <a:r>
              <a:rPr sz="1201" dirty="0">
                <a:latin typeface="Trebuchet MS"/>
                <a:cs typeface="Trebuchet MS"/>
              </a:rPr>
              <a:t>and test different solutions. This involves creating wireframes, mockups, and</a:t>
            </a:r>
            <a:r>
              <a:rPr lang="en-US" sz="1201" dirty="0">
                <a:latin typeface="Trebuchet MS"/>
                <a:cs typeface="Trebuchet MS"/>
              </a:rPr>
              <a:t> </a:t>
            </a:r>
            <a:r>
              <a:rPr sz="1201" dirty="0">
                <a:latin typeface="Trebuchet MS"/>
                <a:cs typeface="Trebuchet MS"/>
              </a:rPr>
              <a:t>prototypes of the product or service and testing these designs with users to</a:t>
            </a:r>
            <a:r>
              <a:rPr lang="en-US" sz="1201" dirty="0">
                <a:latin typeface="Trebuchet MS"/>
                <a:cs typeface="Trebuchet MS"/>
              </a:rPr>
              <a:t> </a:t>
            </a:r>
            <a:r>
              <a:rPr sz="1201" dirty="0">
                <a:latin typeface="Trebuchet MS"/>
                <a:cs typeface="Trebuchet MS"/>
              </a:rPr>
              <a:t>gather feedback and identify areas for improvement.</a:t>
            </a:r>
          </a:p>
          <a:p>
            <a:pPr>
              <a:spcBef>
                <a:spcPts val="25"/>
              </a:spcBef>
            </a:pPr>
            <a:endParaRPr sz="1401" dirty="0">
              <a:latin typeface="Trebuchet MS"/>
              <a:cs typeface="Trebuchet MS"/>
            </a:endParaRPr>
          </a:p>
          <a:p>
            <a:pPr marL="12701" marR="5081" algn="just">
              <a:lnSpc>
                <a:spcPct val="114599"/>
              </a:lnSpc>
            </a:pPr>
            <a:r>
              <a:rPr sz="1201" dirty="0">
                <a:latin typeface="Trebuchet MS"/>
                <a:cs typeface="Trebuchet MS"/>
              </a:rPr>
              <a:t>Throughout the UX journey, it is important to </a:t>
            </a:r>
            <a:r>
              <a:rPr lang="en-US" sz="1201" dirty="0">
                <a:latin typeface="Trebuchet MS"/>
                <a:cs typeface="Trebuchet MS"/>
              </a:rPr>
              <a:t>focus on the user’s needs and expectations and </a:t>
            </a:r>
            <a:r>
              <a:rPr sz="1201" dirty="0">
                <a:latin typeface="Trebuchet MS"/>
                <a:cs typeface="Trebuchet MS"/>
              </a:rPr>
              <a:t>continuously iterate and improve the design based on</a:t>
            </a:r>
            <a:r>
              <a:rPr lang="en-US" sz="1201" dirty="0">
                <a:latin typeface="Trebuchet MS"/>
                <a:cs typeface="Trebuchet MS"/>
              </a:rPr>
              <a:t> </a:t>
            </a:r>
            <a:r>
              <a:rPr sz="1201" dirty="0">
                <a:latin typeface="Trebuchet MS"/>
                <a:cs typeface="Trebuchet MS"/>
              </a:rPr>
              <a:t>feedback and testing. By following this process, designers can optimize their</a:t>
            </a:r>
            <a:r>
              <a:rPr lang="en-US" sz="1201" dirty="0">
                <a:latin typeface="Trebuchet MS"/>
                <a:cs typeface="Trebuchet MS"/>
              </a:rPr>
              <a:t> </a:t>
            </a:r>
            <a:r>
              <a:rPr sz="1201" dirty="0">
                <a:latin typeface="Trebuchet MS"/>
                <a:cs typeface="Trebuchet MS"/>
              </a:rPr>
              <a:t>resources to deliver quality user requirements while building their </a:t>
            </a:r>
            <a:r>
              <a:rPr lang="en-US" sz="1201" dirty="0">
                <a:latin typeface="Trebuchet MS"/>
                <a:cs typeface="Trebuchet MS"/>
              </a:rPr>
              <a:t>self-efficacy</a:t>
            </a:r>
            <a:r>
              <a:rPr sz="1201" dirty="0">
                <a:latin typeface="Trebuchet MS"/>
                <a:cs typeface="Trebuchet MS"/>
              </a:rPr>
              <a:t> and confidence in their design decisions.</a:t>
            </a:r>
          </a:p>
        </p:txBody>
      </p:sp>
      <p:sp>
        <p:nvSpPr>
          <p:cNvPr id="3" name="object 3"/>
          <p:cNvSpPr txBox="1">
            <a:spLocks noGrp="1"/>
          </p:cNvSpPr>
          <p:nvPr>
            <p:ph type="title"/>
          </p:nvPr>
        </p:nvSpPr>
        <p:spPr>
          <a:xfrm>
            <a:off x="1257024" y="468433"/>
            <a:ext cx="4838976" cy="1492073"/>
          </a:xfrm>
          <a:prstGeom prst="rect">
            <a:avLst/>
          </a:prstGeom>
        </p:spPr>
        <p:txBody>
          <a:bodyPr vert="horz" wrap="square" lIns="0" tIns="14603" rIns="0" bIns="0" rtlCol="0">
            <a:spAutoFit/>
          </a:bodyPr>
          <a:lstStyle/>
          <a:p>
            <a:pPr marL="12701">
              <a:spcBef>
                <a:spcPts val="113"/>
              </a:spcBef>
            </a:pPr>
            <a:r>
              <a:rPr lang="en-ID" sz="9600" b="1" dirty="0" err="1">
                <a:solidFill>
                  <a:srgbClr val="004AAC"/>
                </a:solidFill>
                <a:latin typeface="Gabriola" pitchFamily="82" charset="0"/>
              </a:rPr>
              <a:t>U</a:t>
            </a:r>
            <a:r>
              <a:rPr lang="en-ID" sz="9600" b="1" dirty="0" err="1">
                <a:solidFill>
                  <a:srgbClr val="231F20"/>
                </a:solidFill>
                <a:latin typeface="Gabriola" pitchFamily="82" charset="0"/>
              </a:rPr>
              <a:t>X</a:t>
            </a:r>
            <a:r>
              <a:rPr lang="en-ID" sz="96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8900" dirty="0"/>
          </a:p>
        </p:txBody>
      </p:sp>
      <p:sp>
        <p:nvSpPr>
          <p:cNvPr id="4" name="object 4"/>
          <p:cNvSpPr txBox="1"/>
          <p:nvPr/>
        </p:nvSpPr>
        <p:spPr>
          <a:xfrm>
            <a:off x="1172523" y="785676"/>
            <a:ext cx="161583" cy="471562"/>
          </a:xfrm>
          <a:prstGeom prst="rect">
            <a:avLst/>
          </a:prstGeom>
        </p:spPr>
        <p:txBody>
          <a:bodyPr vert="vert270" wrap="square" lIns="0" tIns="25401" rIns="0" bIns="0" rtlCol="0">
            <a:spAutoFit/>
          </a:bodyPr>
          <a:lstStyle/>
          <a:p>
            <a:pPr marL="12701">
              <a:spcBef>
                <a:spcPts val="200"/>
              </a:spcBef>
            </a:pPr>
            <a:r>
              <a:rPr sz="1050" spc="-106" dirty="0">
                <a:latin typeface="Verdana"/>
                <a:cs typeface="Verdana"/>
              </a:rPr>
              <a:t>th</a:t>
            </a:r>
            <a:r>
              <a:rPr sz="1050" dirty="0">
                <a:latin typeface="Verdana"/>
                <a:cs typeface="Verdana"/>
              </a:rPr>
              <a:t>e</a:t>
            </a:r>
          </a:p>
        </p:txBody>
      </p:sp>
      <p:sp>
        <p:nvSpPr>
          <p:cNvPr id="5" name="object 5"/>
          <p:cNvSpPr txBox="1"/>
          <p:nvPr/>
        </p:nvSpPr>
        <p:spPr>
          <a:xfrm>
            <a:off x="1191320" y="1914612"/>
            <a:ext cx="3612515" cy="146836"/>
          </a:xfrm>
          <a:prstGeom prst="rect">
            <a:avLst/>
          </a:prstGeom>
        </p:spPr>
        <p:txBody>
          <a:bodyPr vert="horz" wrap="square" lIns="0" tIns="15876" rIns="0" bIns="0" rtlCol="0">
            <a:spAutoFit/>
          </a:bodyPr>
          <a:lstStyle/>
          <a:p>
            <a:pPr marL="12701">
              <a:spcBef>
                <a:spcPts val="125"/>
              </a:spcBef>
            </a:pPr>
            <a:r>
              <a:rPr sz="850" b="1" spc="-6" dirty="0">
                <a:latin typeface="Trebuchet MS"/>
                <a:cs typeface="Trebuchet MS"/>
              </a:rPr>
              <a:t>The</a:t>
            </a:r>
            <a:r>
              <a:rPr sz="850" b="1" spc="-121" dirty="0">
                <a:latin typeface="Trebuchet MS"/>
                <a:cs typeface="Trebuchet MS"/>
              </a:rPr>
              <a:t> </a:t>
            </a:r>
            <a:r>
              <a:rPr sz="850" b="1" spc="6" dirty="0">
                <a:latin typeface="Trebuchet MS"/>
                <a:cs typeface="Trebuchet MS"/>
              </a:rPr>
              <a:t>process</a:t>
            </a:r>
            <a:r>
              <a:rPr sz="850" b="1" spc="-113" dirty="0">
                <a:latin typeface="Trebuchet MS"/>
                <a:cs typeface="Trebuchet MS"/>
              </a:rPr>
              <a:t> </a:t>
            </a:r>
            <a:r>
              <a:rPr sz="850" b="1" spc="25" dirty="0">
                <a:latin typeface="Trebuchet MS"/>
                <a:cs typeface="Trebuchet MS"/>
              </a:rPr>
              <a:t>to</a:t>
            </a:r>
            <a:r>
              <a:rPr sz="850" b="1" spc="-121" dirty="0">
                <a:latin typeface="Trebuchet MS"/>
                <a:cs typeface="Trebuchet MS"/>
              </a:rPr>
              <a:t> </a:t>
            </a:r>
            <a:r>
              <a:rPr sz="850" b="1" dirty="0">
                <a:latin typeface="Trebuchet MS"/>
                <a:cs typeface="Trebuchet MS"/>
              </a:rPr>
              <a:t>optimize</a:t>
            </a:r>
            <a:r>
              <a:rPr sz="850" b="1" spc="-113" dirty="0">
                <a:latin typeface="Trebuchet MS"/>
                <a:cs typeface="Trebuchet MS"/>
              </a:rPr>
              <a:t> </a:t>
            </a:r>
            <a:r>
              <a:rPr sz="850" b="1" spc="15" dirty="0">
                <a:latin typeface="Trebuchet MS"/>
                <a:cs typeface="Trebuchet MS"/>
              </a:rPr>
              <a:t>your</a:t>
            </a:r>
            <a:r>
              <a:rPr sz="850" b="1" spc="-121" dirty="0">
                <a:latin typeface="Trebuchet MS"/>
                <a:cs typeface="Trebuchet MS"/>
              </a:rPr>
              <a:t> </a:t>
            </a:r>
            <a:r>
              <a:rPr sz="850" b="1" dirty="0">
                <a:latin typeface="Trebuchet MS"/>
                <a:cs typeface="Trebuchet MS"/>
              </a:rPr>
              <a:t>resource</a:t>
            </a:r>
            <a:r>
              <a:rPr sz="850" b="1" spc="-113" dirty="0">
                <a:latin typeface="Trebuchet MS"/>
                <a:cs typeface="Trebuchet MS"/>
              </a:rPr>
              <a:t> </a:t>
            </a:r>
            <a:r>
              <a:rPr sz="850" b="1" spc="6" dirty="0">
                <a:latin typeface="Trebuchet MS"/>
                <a:cs typeface="Trebuchet MS"/>
              </a:rPr>
              <a:t>for</a:t>
            </a:r>
            <a:r>
              <a:rPr sz="850" b="1" spc="-121" dirty="0">
                <a:latin typeface="Trebuchet MS"/>
                <a:cs typeface="Trebuchet MS"/>
              </a:rPr>
              <a:t> </a:t>
            </a:r>
            <a:r>
              <a:rPr sz="850" b="1" spc="15" dirty="0">
                <a:latin typeface="Trebuchet MS"/>
                <a:cs typeface="Trebuchet MS"/>
              </a:rPr>
              <a:t>the</a:t>
            </a:r>
            <a:r>
              <a:rPr sz="850" b="1" spc="-113" dirty="0">
                <a:latin typeface="Trebuchet MS"/>
                <a:cs typeface="Trebuchet MS"/>
              </a:rPr>
              <a:t> </a:t>
            </a:r>
            <a:r>
              <a:rPr sz="850" b="1" spc="6" dirty="0">
                <a:latin typeface="Trebuchet MS"/>
                <a:cs typeface="Trebuchet MS"/>
              </a:rPr>
              <a:t>quality</a:t>
            </a:r>
            <a:r>
              <a:rPr sz="850" b="1" spc="-121" dirty="0">
                <a:latin typeface="Trebuchet MS"/>
                <a:cs typeface="Trebuchet MS"/>
              </a:rPr>
              <a:t> </a:t>
            </a:r>
            <a:r>
              <a:rPr sz="850" b="1" spc="21" dirty="0">
                <a:latin typeface="Trebuchet MS"/>
                <a:cs typeface="Trebuchet MS"/>
              </a:rPr>
              <a:t>User</a:t>
            </a:r>
            <a:r>
              <a:rPr sz="850" b="1" spc="-113" dirty="0">
                <a:latin typeface="Trebuchet MS"/>
                <a:cs typeface="Trebuchet MS"/>
              </a:rPr>
              <a:t> </a:t>
            </a:r>
            <a:r>
              <a:rPr sz="850" b="1" spc="9" dirty="0">
                <a:latin typeface="Trebuchet MS"/>
                <a:cs typeface="Trebuchet MS"/>
              </a:rPr>
              <a:t>Requirement</a:t>
            </a:r>
            <a:endParaRPr sz="850">
              <a:latin typeface="Trebuchet MS"/>
              <a:cs typeface="Trebuchet MS"/>
            </a:endParaRPr>
          </a:p>
        </p:txBody>
      </p:sp>
      <p:sp>
        <p:nvSpPr>
          <p:cNvPr id="12" name="Slide Number Placeholder 11">
            <a:extLst>
              <a:ext uri="{FF2B5EF4-FFF2-40B4-BE49-F238E27FC236}">
                <a16:creationId xmlns:a16="http://schemas.microsoft.com/office/drawing/2014/main" id="{9830950E-B691-BF7E-3803-6ED0F2C25F6E}"/>
              </a:ext>
            </a:extLst>
          </p:cNvPr>
          <p:cNvSpPr>
            <a:spLocks noGrp="1"/>
          </p:cNvSpPr>
          <p:nvPr>
            <p:ph type="sldNum" sz="quarter" idx="7"/>
          </p:nvPr>
        </p:nvSpPr>
        <p:spPr>
          <a:xfrm>
            <a:off x="4159628"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1168400" y="1137997"/>
            <a:ext cx="376034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Pattern Explanation</a:t>
            </a:r>
          </a:p>
        </p:txBody>
      </p:sp>
      <p:grpSp>
        <p:nvGrpSpPr>
          <p:cNvPr id="22" name="object 22"/>
          <p:cNvGrpSpPr/>
          <p:nvPr/>
        </p:nvGrpSpPr>
        <p:grpSpPr>
          <a:xfrm>
            <a:off x="8053706" y="915670"/>
            <a:ext cx="1014094" cy="532130"/>
            <a:chOff x="5981679" y="1111165"/>
            <a:chExt cx="1014094" cy="532130"/>
          </a:xfrm>
        </p:grpSpPr>
        <p:sp>
          <p:nvSpPr>
            <p:cNvPr id="23" name="object 23"/>
            <p:cNvSpPr/>
            <p:nvPr/>
          </p:nvSpPr>
          <p:spPr>
            <a:xfrm>
              <a:off x="6163510" y="1292996"/>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1496" y="11634"/>
                  </a:lnTo>
                  <a:lnTo>
                    <a:pt x="5579" y="5579"/>
                  </a:lnTo>
                  <a:lnTo>
                    <a:pt x="11634" y="1497"/>
                  </a:lnTo>
                  <a:lnTo>
                    <a:pt x="19049" y="0"/>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6</a:t>
              </a:r>
              <a:endParaRPr dirty="0"/>
            </a:p>
          </p:txBody>
        </p:sp>
        <p:sp>
          <p:nvSpPr>
            <p:cNvPr id="24" name="object 24"/>
            <p:cNvSpPr/>
            <p:nvPr/>
          </p:nvSpPr>
          <p:spPr>
            <a:xfrm>
              <a:off x="5981679" y="111116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3" cstate="print"/>
            <a:stretch>
              <a:fillRect/>
            </a:stretch>
          </p:blipFill>
          <p:spPr>
            <a:xfrm>
              <a:off x="6144557" y="1201653"/>
              <a:ext cx="108584" cy="165592"/>
            </a:xfrm>
            <a:prstGeom prst="rect">
              <a:avLst/>
            </a:prstGeom>
          </p:spPr>
        </p:pic>
      </p:grpSp>
      <p:sp>
        <p:nvSpPr>
          <p:cNvPr id="27" name="TextBox 26">
            <a:extLst>
              <a:ext uri="{FF2B5EF4-FFF2-40B4-BE49-F238E27FC236}">
                <a16:creationId xmlns:a16="http://schemas.microsoft.com/office/drawing/2014/main" id="{68850A4E-E721-A0B1-483C-350E3CB6A425}"/>
              </a:ext>
            </a:extLst>
          </p:cNvPr>
          <p:cNvSpPr txBox="1"/>
          <p:nvPr/>
        </p:nvSpPr>
        <p:spPr>
          <a:xfrm>
            <a:off x="1143000" y="2667000"/>
            <a:ext cx="7924800" cy="3139321"/>
          </a:xfrm>
          <a:prstGeom prst="rect">
            <a:avLst/>
          </a:prstGeom>
          <a:noFill/>
          <a:ln>
            <a:solidFill>
              <a:schemeClr val="tx1"/>
            </a:solidFill>
          </a:ln>
        </p:spPr>
        <p:txBody>
          <a:bodyPr wrap="square" rtlCol="0">
            <a:spAutoFit/>
          </a:bodyPr>
          <a:lstStyle/>
          <a:p>
            <a:r>
              <a:rPr lang="en-US"/>
              <a:t>Explain the percentage results from interview results to personas : 
First variable: 60% of customers feel quite happy and 40% are happy because the application provides many payment methods.
Second Variable: 100% of customers feel very happy because the information of talent interests is quite clear
Third variable: 100% of customers feel very happy because the application runs smoothly
Fourth variable: 60% answered Happy, 40% answered Neutral, 0% answered Not Happy. 
Fifth variable: 20% of customers feel very happy and 80% happy because the learning method is quite interesting and easy to understand</a:t>
            </a:r>
            <a:endParaRPr lang="en-US" dirty="0"/>
          </a:p>
        </p:txBody>
      </p:sp>
      <p:sp>
        <p:nvSpPr>
          <p:cNvPr id="9" name="Slide Number Placeholder 8">
            <a:extLst>
              <a:ext uri="{FF2B5EF4-FFF2-40B4-BE49-F238E27FC236}">
                <a16:creationId xmlns:a16="http://schemas.microsoft.com/office/drawing/2014/main" id="{F8A52C71-1795-4F73-3E1D-70B8932ABD26}"/>
              </a:ext>
            </a:extLst>
          </p:cNvPr>
          <p:cNvSpPr>
            <a:spLocks noGrp="1"/>
          </p:cNvSpPr>
          <p:nvPr>
            <p:ph type="sldNum" sz="quarter" idx="7"/>
          </p:nvPr>
        </p:nvSpPr>
        <p:spPr>
          <a:xfrm>
            <a:off x="4080193" y="9312825"/>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1" name="object 41"/>
          <p:cNvGrpSpPr/>
          <p:nvPr/>
        </p:nvGrpSpPr>
        <p:grpSpPr>
          <a:xfrm>
            <a:off x="8127365" y="953769"/>
            <a:ext cx="940435" cy="494031"/>
            <a:chOff x="6031584" y="1862321"/>
            <a:chExt cx="940435" cy="494030"/>
          </a:xfrm>
        </p:grpSpPr>
        <p:sp>
          <p:nvSpPr>
            <p:cNvPr id="42" name="object 42"/>
            <p:cNvSpPr/>
            <p:nvPr/>
          </p:nvSpPr>
          <p:spPr>
            <a:xfrm>
              <a:off x="6200248" y="2030988"/>
              <a:ext cx="771525" cy="325120"/>
            </a:xfrm>
            <a:custGeom>
              <a:avLst/>
              <a:gdLst/>
              <a:ahLst/>
              <a:cxnLst/>
              <a:rect l="l" t="t" r="r" b="b"/>
              <a:pathLst>
                <a:path w="771525" h="325119">
                  <a:moveTo>
                    <a:pt x="752375" y="324759"/>
                  </a:moveTo>
                  <a:lnTo>
                    <a:pt x="19049" y="324759"/>
                  </a:lnTo>
                  <a:lnTo>
                    <a:pt x="11634" y="323261"/>
                  </a:lnTo>
                  <a:lnTo>
                    <a:pt x="5579" y="319179"/>
                  </a:lnTo>
                  <a:lnTo>
                    <a:pt x="1496" y="313124"/>
                  </a:lnTo>
                  <a:lnTo>
                    <a:pt x="0" y="305709"/>
                  </a:lnTo>
                  <a:lnTo>
                    <a:pt x="0" y="19049"/>
                  </a:lnTo>
                  <a:lnTo>
                    <a:pt x="1496" y="11634"/>
                  </a:lnTo>
                  <a:lnTo>
                    <a:pt x="5579" y="5579"/>
                  </a:lnTo>
                  <a:lnTo>
                    <a:pt x="11634" y="1496"/>
                  </a:lnTo>
                  <a:lnTo>
                    <a:pt x="19049" y="0"/>
                  </a:lnTo>
                  <a:lnTo>
                    <a:pt x="752376" y="0"/>
                  </a:lnTo>
                  <a:lnTo>
                    <a:pt x="771425" y="305709"/>
                  </a:lnTo>
                  <a:lnTo>
                    <a:pt x="769928" y="313124"/>
                  </a:lnTo>
                  <a:lnTo>
                    <a:pt x="765846" y="319179"/>
                  </a:lnTo>
                  <a:lnTo>
                    <a:pt x="759790" y="323261"/>
                  </a:lnTo>
                  <a:lnTo>
                    <a:pt x="752375" y="324759"/>
                  </a:lnTo>
                  <a:close/>
                </a:path>
              </a:pathLst>
            </a:custGeom>
            <a:solidFill>
              <a:srgbClr val="F58585"/>
            </a:solidFill>
          </p:spPr>
          <p:txBody>
            <a:bodyPr wrap="square" lIns="0" tIns="0" rIns="0" bIns="0" rtlCol="0"/>
            <a:lstStyle/>
            <a:p>
              <a:pPr algn="ctr"/>
              <a:r>
                <a:rPr lang="en-US" sz="2400" dirty="0"/>
                <a:t>8</a:t>
              </a:r>
              <a:endParaRPr sz="2400" dirty="0"/>
            </a:p>
          </p:txBody>
        </p:sp>
        <p:sp>
          <p:nvSpPr>
            <p:cNvPr id="43" name="object 43"/>
            <p:cNvSpPr/>
            <p:nvPr/>
          </p:nvSpPr>
          <p:spPr>
            <a:xfrm>
              <a:off x="6031584" y="1862321"/>
              <a:ext cx="335915" cy="335915"/>
            </a:xfrm>
            <a:custGeom>
              <a:avLst/>
              <a:gdLst/>
              <a:ahLst/>
              <a:cxnLst/>
              <a:rect l="l" t="t" r="r" b="b"/>
              <a:pathLst>
                <a:path w="335914" h="335914">
                  <a:moveTo>
                    <a:pt x="167785" y="335739"/>
                  </a:moveTo>
                  <a:lnTo>
                    <a:pt x="123153" y="329745"/>
                  </a:lnTo>
                  <a:lnTo>
                    <a:pt x="83064" y="312828"/>
                  </a:lnTo>
                  <a:lnTo>
                    <a:pt x="49112" y="286585"/>
                  </a:lnTo>
                  <a:lnTo>
                    <a:pt x="22889" y="252613"/>
                  </a:lnTo>
                  <a:lnTo>
                    <a:pt x="5987" y="212508"/>
                  </a:lnTo>
                  <a:lnTo>
                    <a:pt x="0" y="167869"/>
                  </a:lnTo>
                  <a:lnTo>
                    <a:pt x="5987" y="123230"/>
                  </a:lnTo>
                  <a:lnTo>
                    <a:pt x="22889" y="83126"/>
                  </a:lnTo>
                  <a:lnTo>
                    <a:pt x="49112" y="49154"/>
                  </a:lnTo>
                  <a:lnTo>
                    <a:pt x="83064" y="22911"/>
                  </a:lnTo>
                  <a:lnTo>
                    <a:pt x="123153" y="5993"/>
                  </a:lnTo>
                  <a:lnTo>
                    <a:pt x="167785" y="0"/>
                  </a:lnTo>
                  <a:lnTo>
                    <a:pt x="212431" y="5993"/>
                  </a:lnTo>
                  <a:lnTo>
                    <a:pt x="252550" y="22911"/>
                  </a:lnTo>
                  <a:lnTo>
                    <a:pt x="266362" y="33573"/>
                  </a:lnTo>
                  <a:lnTo>
                    <a:pt x="167869" y="33573"/>
                  </a:lnTo>
                  <a:lnTo>
                    <a:pt x="125410" y="40417"/>
                  </a:lnTo>
                  <a:lnTo>
                    <a:pt x="88543" y="59476"/>
                  </a:lnTo>
                  <a:lnTo>
                    <a:pt x="59476" y="88543"/>
                  </a:lnTo>
                  <a:lnTo>
                    <a:pt x="40417" y="125410"/>
                  </a:lnTo>
                  <a:lnTo>
                    <a:pt x="33573" y="167869"/>
                  </a:lnTo>
                  <a:lnTo>
                    <a:pt x="40417" y="210328"/>
                  </a:lnTo>
                  <a:lnTo>
                    <a:pt x="59476" y="247195"/>
                  </a:lnTo>
                  <a:lnTo>
                    <a:pt x="88543" y="276262"/>
                  </a:lnTo>
                  <a:lnTo>
                    <a:pt x="125410" y="295322"/>
                  </a:lnTo>
                  <a:lnTo>
                    <a:pt x="167869" y="302165"/>
                  </a:lnTo>
                  <a:lnTo>
                    <a:pt x="266362" y="302165"/>
                  </a:lnTo>
                  <a:lnTo>
                    <a:pt x="252550" y="312828"/>
                  </a:lnTo>
                  <a:lnTo>
                    <a:pt x="212431" y="329745"/>
                  </a:lnTo>
                  <a:lnTo>
                    <a:pt x="167785" y="335739"/>
                  </a:lnTo>
                  <a:close/>
                </a:path>
                <a:path w="335914" h="335914">
                  <a:moveTo>
                    <a:pt x="266362" y="302165"/>
                  </a:moveTo>
                  <a:lnTo>
                    <a:pt x="167869" y="302165"/>
                  </a:lnTo>
                  <a:lnTo>
                    <a:pt x="210328" y="295322"/>
                  </a:lnTo>
                  <a:lnTo>
                    <a:pt x="247195" y="276262"/>
                  </a:lnTo>
                  <a:lnTo>
                    <a:pt x="276262" y="247195"/>
                  </a:lnTo>
                  <a:lnTo>
                    <a:pt x="295322" y="210328"/>
                  </a:lnTo>
                  <a:lnTo>
                    <a:pt x="302165" y="167869"/>
                  </a:lnTo>
                  <a:lnTo>
                    <a:pt x="295322" y="125410"/>
                  </a:lnTo>
                  <a:lnTo>
                    <a:pt x="276262" y="88543"/>
                  </a:lnTo>
                  <a:lnTo>
                    <a:pt x="247195" y="59476"/>
                  </a:lnTo>
                  <a:lnTo>
                    <a:pt x="210328" y="40417"/>
                  </a:lnTo>
                  <a:lnTo>
                    <a:pt x="167869" y="33573"/>
                  </a:lnTo>
                  <a:lnTo>
                    <a:pt x="266362" y="33573"/>
                  </a:lnTo>
                  <a:lnTo>
                    <a:pt x="286543" y="49154"/>
                  </a:lnTo>
                  <a:lnTo>
                    <a:pt x="312806" y="83126"/>
                  </a:lnTo>
                  <a:lnTo>
                    <a:pt x="329739" y="123230"/>
                  </a:lnTo>
                  <a:lnTo>
                    <a:pt x="335739" y="167869"/>
                  </a:lnTo>
                  <a:lnTo>
                    <a:pt x="329739" y="212508"/>
                  </a:lnTo>
                  <a:lnTo>
                    <a:pt x="312806" y="252613"/>
                  </a:lnTo>
                  <a:lnTo>
                    <a:pt x="286543" y="286585"/>
                  </a:lnTo>
                  <a:lnTo>
                    <a:pt x="266362" y="302165"/>
                  </a:lnTo>
                  <a:close/>
                </a:path>
              </a:pathLst>
            </a:custGeom>
            <a:solidFill>
              <a:srgbClr val="000000"/>
            </a:solidFill>
          </p:spPr>
          <p:txBody>
            <a:bodyPr wrap="square" lIns="0" tIns="0" rIns="0" bIns="0" rtlCol="0"/>
            <a:lstStyle/>
            <a:p>
              <a:endParaRPr sz="1154"/>
            </a:p>
          </p:txBody>
        </p:sp>
        <p:pic>
          <p:nvPicPr>
            <p:cNvPr id="44" name="object 44"/>
            <p:cNvPicPr/>
            <p:nvPr/>
          </p:nvPicPr>
          <p:blipFill>
            <a:blip r:embed="rId2" cstate="print"/>
            <a:stretch>
              <a:fillRect/>
            </a:stretch>
          </p:blipFill>
          <p:spPr>
            <a:xfrm>
              <a:off x="6182667" y="1946256"/>
              <a:ext cx="100721" cy="153600"/>
            </a:xfrm>
            <a:prstGeom prst="rect">
              <a:avLst/>
            </a:prstGeom>
          </p:spPr>
        </p:pic>
      </p:grpSp>
      <p:sp>
        <p:nvSpPr>
          <p:cNvPr id="45" name="object 45"/>
          <p:cNvSpPr txBox="1"/>
          <p:nvPr/>
        </p:nvSpPr>
        <p:spPr>
          <a:xfrm>
            <a:off x="1143000" y="2190589"/>
            <a:ext cx="5123181" cy="499495"/>
          </a:xfrm>
          <a:prstGeom prst="rect">
            <a:avLst/>
          </a:prstGeom>
        </p:spPr>
        <p:txBody>
          <a:bodyPr vert="horz" wrap="square" lIns="0" tIns="12064" rIns="0" bIns="0" rtlCol="0">
            <a:spAutoFit/>
          </a:bodyPr>
          <a:lstStyle/>
          <a:p>
            <a:pPr marL="12701">
              <a:lnSpc>
                <a:spcPts val="1999"/>
              </a:lnSpc>
            </a:pPr>
            <a:r>
              <a:rPr sz="1750" dirty="0">
                <a:latin typeface="Verdana"/>
                <a:cs typeface="Verdana"/>
              </a:rPr>
              <a:t>PATTERN</a:t>
            </a:r>
          </a:p>
          <a:p>
            <a:pPr marL="12701">
              <a:lnSpc>
                <a:spcPts val="1760"/>
              </a:lnSpc>
            </a:pPr>
            <a:r>
              <a:rPr sz="1550" dirty="0">
                <a:latin typeface="Trebuchet MS"/>
                <a:cs typeface="Trebuchet MS"/>
              </a:rPr>
              <a:t>Persona:</a:t>
            </a:r>
          </a:p>
        </p:txBody>
      </p:sp>
      <p:sp>
        <p:nvSpPr>
          <p:cNvPr id="53" name="Slide Number Placeholder 52">
            <a:extLst>
              <a:ext uri="{FF2B5EF4-FFF2-40B4-BE49-F238E27FC236}">
                <a16:creationId xmlns:a16="http://schemas.microsoft.com/office/drawing/2014/main" id="{130DC07F-7916-FC2E-5F20-AC82B8CF1DA7}"/>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55" name="TextBox 54">
            <a:extLst>
              <a:ext uri="{FF2B5EF4-FFF2-40B4-BE49-F238E27FC236}">
                <a16:creationId xmlns:a16="http://schemas.microsoft.com/office/drawing/2014/main" id="{7B55AC83-D0DC-0BDD-44A4-7FA97BAA6141}"/>
              </a:ext>
            </a:extLst>
          </p:cNvPr>
          <p:cNvSpPr txBox="1"/>
          <p:nvPr/>
        </p:nvSpPr>
        <p:spPr>
          <a:xfrm>
            <a:off x="1066800" y="1096896"/>
            <a:ext cx="5770179" cy="418961"/>
          </a:xfrm>
          <a:prstGeom prst="rect">
            <a:avLst/>
          </a:prstGeom>
          <a:noFill/>
        </p:spPr>
        <p:txBody>
          <a:bodyPr wrap="square">
            <a:spAutoFit/>
          </a:bodyPr>
          <a:lstStyle/>
          <a:p>
            <a:pPr marL="14288" marR="5081">
              <a:lnSpc>
                <a:spcPct val="115599"/>
              </a:lnSpc>
              <a:spcBef>
                <a:spcPts val="94"/>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Synthesize Characteristics And  Relevant Goals</a:t>
            </a:r>
          </a:p>
        </p:txBody>
      </p:sp>
      <p:graphicFrame>
        <p:nvGraphicFramePr>
          <p:cNvPr id="56" name="Table 56">
            <a:extLst>
              <a:ext uri="{FF2B5EF4-FFF2-40B4-BE49-F238E27FC236}">
                <a16:creationId xmlns:a16="http://schemas.microsoft.com/office/drawing/2014/main" id="{5A1B966F-1AA1-7234-CF75-0F455F6AE2DF}"/>
              </a:ext>
            </a:extLst>
          </p:cNvPr>
          <p:cNvGraphicFramePr>
            <a:graphicFrameLocks noGrp="1"/>
          </p:cNvGraphicFramePr>
          <p:nvPr>
            <p:extLst>
              <p:ext uri="{D42A27DB-BD31-4B8C-83A1-F6EECF244321}">
                <p14:modId xmlns:p14="http://schemas.microsoft.com/office/powerpoint/2010/main" val="3271596510"/>
              </p:ext>
            </p:extLst>
          </p:nvPr>
        </p:nvGraphicFramePr>
        <p:xfrm>
          <a:off x="1143000" y="2752423"/>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40%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60%</a:t>
                      </a:r>
                    </a:p>
                  </a:txBody>
                  <a:tcPr/>
                </a:tc>
                <a:extLst>
                  <a:ext uri="{0D108BD9-81ED-4DB2-BD59-A6C34878D82A}">
                    <a16:rowId xmlns:a16="http://schemas.microsoft.com/office/drawing/2014/main" val="3703399394"/>
                  </a:ext>
                </a:extLst>
              </a:tr>
            </a:tbl>
          </a:graphicData>
        </a:graphic>
      </p:graphicFrame>
      <p:graphicFrame>
        <p:nvGraphicFramePr>
          <p:cNvPr id="57" name="Table 56">
            <a:extLst>
              <a:ext uri="{FF2B5EF4-FFF2-40B4-BE49-F238E27FC236}">
                <a16:creationId xmlns:a16="http://schemas.microsoft.com/office/drawing/2014/main" id="{CD683229-89C5-C3C5-9224-E0BE21305570}"/>
              </a:ext>
            </a:extLst>
          </p:cNvPr>
          <p:cNvGraphicFramePr>
            <a:graphicFrameLocks noGrp="1"/>
          </p:cNvGraphicFramePr>
          <p:nvPr>
            <p:extLst>
              <p:ext uri="{D42A27DB-BD31-4B8C-83A1-F6EECF244321}">
                <p14:modId xmlns:p14="http://schemas.microsoft.com/office/powerpoint/2010/main" val="803038264"/>
              </p:ext>
            </p:extLst>
          </p:nvPr>
        </p:nvGraphicFramePr>
        <p:xfrm>
          <a:off x="1143000" y="4021155"/>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2</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100%</a:t>
                      </a:r>
                    </a:p>
                  </a:txBody>
                  <a:tcPr/>
                </a:tc>
                <a:extLst>
                  <a:ext uri="{0D108BD9-81ED-4DB2-BD59-A6C34878D82A}">
                    <a16:rowId xmlns:a16="http://schemas.microsoft.com/office/drawing/2014/main" val="3703399394"/>
                  </a:ext>
                </a:extLst>
              </a:tr>
            </a:tbl>
          </a:graphicData>
        </a:graphic>
      </p:graphicFrame>
      <p:graphicFrame>
        <p:nvGraphicFramePr>
          <p:cNvPr id="61" name="Table 56">
            <a:extLst>
              <a:ext uri="{FF2B5EF4-FFF2-40B4-BE49-F238E27FC236}">
                <a16:creationId xmlns:a16="http://schemas.microsoft.com/office/drawing/2014/main" id="{CAC27B86-5876-BABE-C4CA-090635592D92}"/>
              </a:ext>
            </a:extLst>
          </p:cNvPr>
          <p:cNvGraphicFramePr>
            <a:graphicFrameLocks noGrp="1"/>
          </p:cNvGraphicFramePr>
          <p:nvPr>
            <p:extLst>
              <p:ext uri="{D42A27DB-BD31-4B8C-83A1-F6EECF244321}">
                <p14:modId xmlns:p14="http://schemas.microsoft.com/office/powerpoint/2010/main" val="1615650546"/>
              </p:ext>
            </p:extLst>
          </p:nvPr>
        </p:nvGraphicFramePr>
        <p:xfrm>
          <a:off x="1158766" y="5318281"/>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3</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100%</a:t>
                      </a:r>
                    </a:p>
                  </a:txBody>
                  <a:tcPr/>
                </a:tc>
                <a:extLst>
                  <a:ext uri="{0D108BD9-81ED-4DB2-BD59-A6C34878D82A}">
                    <a16:rowId xmlns:a16="http://schemas.microsoft.com/office/drawing/2014/main" val="3703399394"/>
                  </a:ext>
                </a:extLst>
              </a:tr>
            </a:tbl>
          </a:graphicData>
        </a:graphic>
      </p:graphicFrame>
      <p:graphicFrame>
        <p:nvGraphicFramePr>
          <p:cNvPr id="62" name="Table 61">
            <a:extLst>
              <a:ext uri="{FF2B5EF4-FFF2-40B4-BE49-F238E27FC236}">
                <a16:creationId xmlns:a16="http://schemas.microsoft.com/office/drawing/2014/main" id="{C915C8EA-D679-BB63-DB3B-96A807349813}"/>
              </a:ext>
            </a:extLst>
          </p:cNvPr>
          <p:cNvGraphicFramePr>
            <a:graphicFrameLocks noGrp="1"/>
          </p:cNvGraphicFramePr>
          <p:nvPr>
            <p:extLst>
              <p:ext uri="{D42A27DB-BD31-4B8C-83A1-F6EECF244321}">
                <p14:modId xmlns:p14="http://schemas.microsoft.com/office/powerpoint/2010/main" val="408490922"/>
              </p:ext>
            </p:extLst>
          </p:nvPr>
        </p:nvGraphicFramePr>
        <p:xfrm>
          <a:off x="1158766" y="6587013"/>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4</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40%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60%</a:t>
                      </a:r>
                    </a:p>
                  </a:txBody>
                  <a:tcPr/>
                </a:tc>
                <a:extLst>
                  <a:ext uri="{0D108BD9-81ED-4DB2-BD59-A6C34878D82A}">
                    <a16:rowId xmlns:a16="http://schemas.microsoft.com/office/drawing/2014/main" val="3703399394"/>
                  </a:ext>
                </a:extLst>
              </a:tr>
            </a:tbl>
          </a:graphicData>
        </a:graphic>
      </p:graphicFrame>
      <p:graphicFrame>
        <p:nvGraphicFramePr>
          <p:cNvPr id="63" name="Table 62">
            <a:extLst>
              <a:ext uri="{FF2B5EF4-FFF2-40B4-BE49-F238E27FC236}">
                <a16:creationId xmlns:a16="http://schemas.microsoft.com/office/drawing/2014/main" id="{C599AF81-57B9-1615-7436-8C4F490993E0}"/>
              </a:ext>
            </a:extLst>
          </p:cNvPr>
          <p:cNvGraphicFramePr>
            <a:graphicFrameLocks noGrp="1"/>
          </p:cNvGraphicFramePr>
          <p:nvPr>
            <p:extLst>
              <p:ext uri="{D42A27DB-BD31-4B8C-83A1-F6EECF244321}">
                <p14:modId xmlns:p14="http://schemas.microsoft.com/office/powerpoint/2010/main" val="4229315358"/>
              </p:ext>
            </p:extLst>
          </p:nvPr>
        </p:nvGraphicFramePr>
        <p:xfrm>
          <a:off x="1158765" y="7855745"/>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5</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80%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20%</a:t>
                      </a:r>
                    </a:p>
                  </a:txBody>
                  <a:tcPr/>
                </a:tc>
                <a:extLst>
                  <a:ext uri="{0D108BD9-81ED-4DB2-BD59-A6C34878D82A}">
                    <a16:rowId xmlns:a16="http://schemas.microsoft.com/office/drawing/2014/main" val="3703399394"/>
                  </a:ext>
                </a:extLst>
              </a:tr>
            </a:tbl>
          </a:graphicData>
        </a:graphic>
      </p:graphicFrame>
      <p:sp>
        <p:nvSpPr>
          <p:cNvPr id="2" name="Rectangle: Rounded Corners 1">
            <a:extLst>
              <a:ext uri="{FF2B5EF4-FFF2-40B4-BE49-F238E27FC236}">
                <a16:creationId xmlns:a16="http://schemas.microsoft.com/office/drawing/2014/main" id="{375E9854-5DAA-2860-F95C-7C630EE34763}"/>
              </a:ext>
            </a:extLst>
          </p:cNvPr>
          <p:cNvSpPr/>
          <p:nvPr/>
        </p:nvSpPr>
        <p:spPr>
          <a:xfrm>
            <a:off x="7967980" y="2652564"/>
            <a:ext cx="990600" cy="6629400"/>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Rounded Corners 2">
            <a:extLst>
              <a:ext uri="{FF2B5EF4-FFF2-40B4-BE49-F238E27FC236}">
                <a16:creationId xmlns:a16="http://schemas.microsoft.com/office/drawing/2014/main" id="{93639803-65F0-B759-5EF3-10CC2BB34D2D}"/>
              </a:ext>
            </a:extLst>
          </p:cNvPr>
          <p:cNvSpPr/>
          <p:nvPr/>
        </p:nvSpPr>
        <p:spPr>
          <a:xfrm>
            <a:off x="5770881" y="2784469"/>
            <a:ext cx="990600" cy="1238756"/>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1FDC6191-7D08-C9EB-0E92-57C6CD112367}"/>
              </a:ext>
            </a:extLst>
          </p:cNvPr>
          <p:cNvSpPr/>
          <p:nvPr/>
        </p:nvSpPr>
        <p:spPr>
          <a:xfrm>
            <a:off x="5770881" y="6506281"/>
            <a:ext cx="990600" cy="253746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1190654" y="1129198"/>
            <a:ext cx="390080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Synthesize Explanation</a:t>
            </a:r>
          </a:p>
        </p:txBody>
      </p:sp>
      <p:grpSp>
        <p:nvGrpSpPr>
          <p:cNvPr id="22" name="object 22"/>
          <p:cNvGrpSpPr/>
          <p:nvPr/>
        </p:nvGrpSpPr>
        <p:grpSpPr>
          <a:xfrm>
            <a:off x="8053706" y="953135"/>
            <a:ext cx="1014094" cy="532130"/>
            <a:chOff x="5981679" y="984506"/>
            <a:chExt cx="1014094" cy="532130"/>
          </a:xfrm>
        </p:grpSpPr>
        <p:sp>
          <p:nvSpPr>
            <p:cNvPr id="23" name="object 23"/>
            <p:cNvSpPr/>
            <p:nvPr/>
          </p:nvSpPr>
          <p:spPr>
            <a:xfrm>
              <a:off x="6163510" y="1166336"/>
              <a:ext cx="831850" cy="350520"/>
            </a:xfrm>
            <a:custGeom>
              <a:avLst/>
              <a:gdLst/>
              <a:ahLst/>
              <a:cxnLst/>
              <a:rect l="l" t="t" r="r" b="b"/>
              <a:pathLst>
                <a:path w="831850" h="350519">
                  <a:moveTo>
                    <a:pt x="812598" y="350111"/>
                  </a:moveTo>
                  <a:lnTo>
                    <a:pt x="19049" y="350111"/>
                  </a:lnTo>
                  <a:lnTo>
                    <a:pt x="11634" y="348614"/>
                  </a:lnTo>
                  <a:lnTo>
                    <a:pt x="5579" y="344532"/>
                  </a:lnTo>
                  <a:lnTo>
                    <a:pt x="1496" y="338477"/>
                  </a:lnTo>
                  <a:lnTo>
                    <a:pt x="0" y="331064"/>
                  </a:lnTo>
                  <a:lnTo>
                    <a:pt x="0" y="19047"/>
                  </a:lnTo>
                  <a:lnTo>
                    <a:pt x="1496" y="11634"/>
                  </a:lnTo>
                  <a:lnTo>
                    <a:pt x="5579" y="5579"/>
                  </a:lnTo>
                  <a:lnTo>
                    <a:pt x="11634" y="1496"/>
                  </a:lnTo>
                  <a:lnTo>
                    <a:pt x="19048" y="0"/>
                  </a:lnTo>
                  <a:lnTo>
                    <a:pt x="812599" y="0"/>
                  </a:lnTo>
                  <a:lnTo>
                    <a:pt x="820013" y="1496"/>
                  </a:lnTo>
                  <a:lnTo>
                    <a:pt x="826068" y="5579"/>
                  </a:lnTo>
                  <a:lnTo>
                    <a:pt x="830151" y="11634"/>
                  </a:lnTo>
                  <a:lnTo>
                    <a:pt x="831647" y="19047"/>
                  </a:lnTo>
                  <a:lnTo>
                    <a:pt x="831647" y="331064"/>
                  </a:lnTo>
                  <a:lnTo>
                    <a:pt x="830151" y="338477"/>
                  </a:lnTo>
                  <a:lnTo>
                    <a:pt x="826068" y="344532"/>
                  </a:lnTo>
                  <a:lnTo>
                    <a:pt x="820013" y="348614"/>
                  </a:lnTo>
                  <a:lnTo>
                    <a:pt x="812598" y="350111"/>
                  </a:lnTo>
                  <a:close/>
                </a:path>
              </a:pathLst>
            </a:custGeom>
            <a:solidFill>
              <a:srgbClr val="F58585"/>
            </a:solidFill>
          </p:spPr>
          <p:txBody>
            <a:bodyPr wrap="square" lIns="0" tIns="0" rIns="0" bIns="0" rtlCol="0"/>
            <a:lstStyle/>
            <a:p>
              <a:pPr algn="ctr"/>
              <a:r>
                <a:rPr lang="en-US" sz="1600" dirty="0"/>
                <a:t>14</a:t>
              </a:r>
              <a:endParaRPr sz="1600" dirty="0"/>
            </a:p>
          </p:txBody>
        </p:sp>
        <p:sp>
          <p:nvSpPr>
            <p:cNvPr id="24" name="object 24"/>
            <p:cNvSpPr/>
            <p:nvPr/>
          </p:nvSpPr>
          <p:spPr>
            <a:xfrm>
              <a:off x="5981679" y="984506"/>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2" cstate="print"/>
            <a:stretch>
              <a:fillRect/>
            </a:stretch>
          </p:blipFill>
          <p:spPr>
            <a:xfrm>
              <a:off x="6144557" y="1074994"/>
              <a:ext cx="108584" cy="165592"/>
            </a:xfrm>
            <a:prstGeom prst="rect">
              <a:avLst/>
            </a:prstGeom>
          </p:spPr>
        </p:pic>
      </p:grpSp>
      <p:sp>
        <p:nvSpPr>
          <p:cNvPr id="27" name="TextBox 26">
            <a:extLst>
              <a:ext uri="{FF2B5EF4-FFF2-40B4-BE49-F238E27FC236}">
                <a16:creationId xmlns:a16="http://schemas.microsoft.com/office/drawing/2014/main" id="{8D065858-2773-0381-EA47-5F400AD71AFE}"/>
              </a:ext>
            </a:extLst>
          </p:cNvPr>
          <p:cNvSpPr txBox="1"/>
          <p:nvPr/>
        </p:nvSpPr>
        <p:spPr>
          <a:xfrm>
            <a:off x="1183436" y="2719200"/>
            <a:ext cx="7884364" cy="4801314"/>
          </a:xfrm>
          <a:prstGeom prst="rect">
            <a:avLst/>
          </a:prstGeom>
          <a:noFill/>
          <a:ln>
            <a:solidFill>
              <a:schemeClr val="tx1"/>
            </a:solidFill>
          </a:ln>
        </p:spPr>
        <p:txBody>
          <a:bodyPr wrap="square" rtlCol="0">
            <a:spAutoFit/>
          </a:bodyPr>
          <a:lstStyle/>
          <a:p>
            <a:r>
              <a:rPr lang="en-US"/>
              <a:t>Based on SYNTHESIS CHARACTERISTIC AND RELEVANT GOAL data, a pattern is obtained The explanation is as follows:
Variable 1.60% of customers feel quite happy and 40% are happy because the application provides many payment methods.
Significant : Quite happy
Variable 2, 100% of customers feel very happy because the information of talent interests is quite clear
Significant : Very happy
Variable 3, 100% of customers feel very happy because the application runs smoothly
Significant : Very happy
Variable 4, 60% of customers feel very happy and 40% are happy because the level of application security is guaranteed
Significant : Very happy
Variable 5, 20% of customers feel very happy and 80% are happy because the learning method is quite interesting and easy to understand
Significant : Happy</a:t>
            </a:r>
            <a:endParaRPr lang="en-US" dirty="0"/>
          </a:p>
        </p:txBody>
      </p:sp>
      <p:sp>
        <p:nvSpPr>
          <p:cNvPr id="9" name="Slide Number Placeholder 8">
            <a:extLst>
              <a:ext uri="{FF2B5EF4-FFF2-40B4-BE49-F238E27FC236}">
                <a16:creationId xmlns:a16="http://schemas.microsoft.com/office/drawing/2014/main" id="{DFDDFF40-BB72-3977-C8E2-A4D601D0D121}"/>
              </a:ext>
            </a:extLst>
          </p:cNvPr>
          <p:cNvSpPr>
            <a:spLocks noGrp="1"/>
          </p:cNvSpPr>
          <p:nvPr>
            <p:ph type="sldNum" sz="quarter" idx="7"/>
          </p:nvPr>
        </p:nvSpPr>
        <p:spPr>
          <a:xfrm>
            <a:off x="4080193" y="932124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32</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2"/>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2"/>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a:spLocks noGrp="1"/>
          </p:cNvSpPr>
          <p:nvPr>
            <p:ph type="title"/>
          </p:nvPr>
        </p:nvSpPr>
        <p:spPr>
          <a:xfrm>
            <a:off x="1326493" y="2650739"/>
            <a:ext cx="3466464" cy="874598"/>
          </a:xfrm>
          <a:prstGeom prst="rect">
            <a:avLst/>
          </a:prstGeom>
        </p:spPr>
        <p:txBody>
          <a:bodyPr vert="horz" wrap="square" lIns="0" tIns="12700" rIns="0" bIns="0" rtlCol="0">
            <a:spAutoFit/>
          </a:bodyPr>
          <a:lstStyle/>
          <a:p>
            <a:pPr marL="12701">
              <a:spcBef>
                <a:spcPts val="100"/>
              </a:spcBef>
            </a:pPr>
            <a:r>
              <a:rPr sz="5600" spc="176" dirty="0">
                <a:latin typeface="Tahoma"/>
                <a:cs typeface="Tahoma"/>
              </a:rPr>
              <a:t>Want</a:t>
            </a:r>
            <a:r>
              <a:rPr sz="5600" spc="-379" dirty="0">
                <a:latin typeface="Tahoma"/>
                <a:cs typeface="Tahoma"/>
              </a:rPr>
              <a:t> </a:t>
            </a:r>
            <a:r>
              <a:rPr sz="5600" spc="234" dirty="0">
                <a:latin typeface="Tahoma"/>
                <a:cs typeface="Tahoma"/>
              </a:rPr>
              <a:t>your</a:t>
            </a:r>
            <a:endParaRPr sz="5600">
              <a:latin typeface="Tahoma"/>
              <a:cs typeface="Tahoma"/>
            </a:endParaRPr>
          </a:p>
        </p:txBody>
      </p:sp>
      <p:sp>
        <p:nvSpPr>
          <p:cNvPr id="5" name="object 5"/>
          <p:cNvSpPr txBox="1"/>
          <p:nvPr/>
        </p:nvSpPr>
        <p:spPr>
          <a:xfrm>
            <a:off x="1326492" y="3317487"/>
            <a:ext cx="7741307" cy="2903552"/>
          </a:xfrm>
          <a:prstGeom prst="rect">
            <a:avLst/>
          </a:prstGeom>
        </p:spPr>
        <p:txBody>
          <a:bodyPr vert="horz" wrap="square" lIns="0" tIns="12700" rIns="0" bIns="0" rtlCol="0">
            <a:spAutoFit/>
          </a:bodyPr>
          <a:lstStyle/>
          <a:p>
            <a:pPr marL="12701">
              <a:lnSpc>
                <a:spcPts val="5985"/>
              </a:lnSpc>
              <a:spcBef>
                <a:spcPts val="100"/>
              </a:spcBef>
            </a:pPr>
            <a:r>
              <a:rPr sz="5600" spc="221" dirty="0">
                <a:latin typeface="Tahoma"/>
                <a:cs typeface="Tahoma"/>
              </a:rPr>
              <a:t>users</a:t>
            </a:r>
            <a:r>
              <a:rPr sz="5600" spc="-330" dirty="0">
                <a:latin typeface="Tahoma"/>
                <a:cs typeface="Tahoma"/>
              </a:rPr>
              <a:t> </a:t>
            </a:r>
            <a:r>
              <a:rPr sz="5600" spc="221" dirty="0">
                <a:latin typeface="Tahoma"/>
                <a:cs typeface="Tahoma"/>
              </a:rPr>
              <a:t>to</a:t>
            </a:r>
            <a:r>
              <a:rPr sz="5600" spc="-330" dirty="0">
                <a:latin typeface="Tahoma"/>
                <a:cs typeface="Tahoma"/>
              </a:rPr>
              <a:t> </a:t>
            </a:r>
            <a:r>
              <a:rPr sz="5600" spc="136" dirty="0">
                <a:latin typeface="Tahoma"/>
                <a:cs typeface="Tahoma"/>
              </a:rPr>
              <a:t>fall</a:t>
            </a:r>
            <a:r>
              <a:rPr sz="5600" spc="-325" dirty="0">
                <a:latin typeface="Tahoma"/>
                <a:cs typeface="Tahoma"/>
              </a:rPr>
              <a:t> </a:t>
            </a:r>
            <a:r>
              <a:rPr sz="5600" spc="221" dirty="0">
                <a:latin typeface="Tahoma"/>
                <a:cs typeface="Tahoma"/>
              </a:rPr>
              <a:t>in</a:t>
            </a:r>
            <a:endParaRPr sz="5600" dirty="0">
              <a:latin typeface="Tahoma"/>
              <a:cs typeface="Tahoma"/>
            </a:endParaRPr>
          </a:p>
          <a:p>
            <a:pPr marL="12701">
              <a:lnSpc>
                <a:spcPts val="5251"/>
              </a:lnSpc>
            </a:pPr>
            <a:r>
              <a:rPr sz="5600" spc="164" dirty="0">
                <a:latin typeface="Tahoma"/>
                <a:cs typeface="Tahoma"/>
              </a:rPr>
              <a:t>love</a:t>
            </a:r>
            <a:r>
              <a:rPr sz="5600" spc="-334" dirty="0">
                <a:latin typeface="Tahoma"/>
                <a:cs typeface="Tahoma"/>
              </a:rPr>
              <a:t> </a:t>
            </a:r>
            <a:r>
              <a:rPr sz="5600" spc="179" dirty="0">
                <a:latin typeface="Tahoma"/>
                <a:cs typeface="Tahoma"/>
              </a:rPr>
              <a:t>with</a:t>
            </a:r>
            <a:r>
              <a:rPr sz="5600" spc="-330" dirty="0">
                <a:latin typeface="Tahoma"/>
                <a:cs typeface="Tahoma"/>
              </a:rPr>
              <a:t> </a:t>
            </a:r>
            <a:r>
              <a:rPr sz="5600" spc="234" dirty="0">
                <a:latin typeface="Tahoma"/>
                <a:cs typeface="Tahoma"/>
              </a:rPr>
              <a:t>your</a:t>
            </a:r>
            <a:endParaRPr sz="5600" dirty="0">
              <a:latin typeface="Tahoma"/>
              <a:cs typeface="Tahoma"/>
            </a:endParaRPr>
          </a:p>
          <a:p>
            <a:pPr marL="12701">
              <a:lnSpc>
                <a:spcPts val="5251"/>
              </a:lnSpc>
            </a:pPr>
            <a:r>
              <a:rPr sz="5600" spc="125" dirty="0">
                <a:latin typeface="Tahoma"/>
                <a:cs typeface="Tahoma"/>
              </a:rPr>
              <a:t>designs?</a:t>
            </a:r>
            <a:r>
              <a:rPr sz="5600" spc="-340" dirty="0">
                <a:latin typeface="Tahoma"/>
                <a:cs typeface="Tahoma"/>
              </a:rPr>
              <a:t> </a:t>
            </a:r>
            <a:r>
              <a:rPr sz="5600" spc="100" dirty="0">
                <a:latin typeface="Tahoma"/>
                <a:cs typeface="Tahoma"/>
              </a:rPr>
              <a:t>Fall</a:t>
            </a:r>
            <a:r>
              <a:rPr sz="5600" spc="-334" dirty="0">
                <a:latin typeface="Tahoma"/>
                <a:cs typeface="Tahoma"/>
              </a:rPr>
              <a:t> </a:t>
            </a:r>
            <a:r>
              <a:rPr sz="5600" spc="221" dirty="0">
                <a:latin typeface="Tahoma"/>
                <a:cs typeface="Tahoma"/>
              </a:rPr>
              <a:t>in</a:t>
            </a:r>
            <a:endParaRPr sz="5600" dirty="0">
              <a:latin typeface="Tahoma"/>
              <a:cs typeface="Tahoma"/>
            </a:endParaRPr>
          </a:p>
          <a:p>
            <a:pPr marL="12701" marR="267990">
              <a:lnSpc>
                <a:spcPct val="78100"/>
              </a:lnSpc>
              <a:spcBef>
                <a:spcPts val="734"/>
              </a:spcBef>
            </a:pPr>
            <a:r>
              <a:rPr sz="5600" spc="164" dirty="0">
                <a:latin typeface="Tahoma"/>
                <a:cs typeface="Tahoma"/>
              </a:rPr>
              <a:t>love</a:t>
            </a:r>
            <a:r>
              <a:rPr sz="5600" spc="-334" dirty="0">
                <a:latin typeface="Tahoma"/>
                <a:cs typeface="Tahoma"/>
              </a:rPr>
              <a:t> </a:t>
            </a:r>
            <a:r>
              <a:rPr sz="5600" spc="179" dirty="0">
                <a:latin typeface="Tahoma"/>
                <a:cs typeface="Tahoma"/>
              </a:rPr>
              <a:t>with</a:t>
            </a:r>
            <a:r>
              <a:rPr sz="5600" spc="-330" dirty="0">
                <a:latin typeface="Tahoma"/>
                <a:cs typeface="Tahoma"/>
              </a:rPr>
              <a:t> </a:t>
            </a:r>
            <a:r>
              <a:rPr sz="5600" spc="234" dirty="0">
                <a:latin typeface="Tahoma"/>
                <a:cs typeface="Tahoma"/>
              </a:rPr>
              <a:t>your</a:t>
            </a:r>
            <a:r>
              <a:rPr lang="en-US" sz="5600" spc="234" dirty="0">
                <a:latin typeface="Tahoma"/>
                <a:cs typeface="Tahoma"/>
              </a:rPr>
              <a:t> </a:t>
            </a:r>
            <a:r>
              <a:rPr sz="5600" spc="145" dirty="0">
                <a:latin typeface="Tahoma"/>
                <a:cs typeface="Tahoma"/>
              </a:rPr>
              <a:t>users.</a:t>
            </a:r>
            <a:endParaRPr sz="5600" dirty="0">
              <a:latin typeface="Tahoma"/>
              <a:cs typeface="Tahoma"/>
            </a:endParaRPr>
          </a:p>
        </p:txBody>
      </p:sp>
      <p:sp>
        <p:nvSpPr>
          <p:cNvPr id="6" name="object 6"/>
          <p:cNvSpPr txBox="1"/>
          <p:nvPr/>
        </p:nvSpPr>
        <p:spPr>
          <a:xfrm>
            <a:off x="4085952" y="6835101"/>
            <a:ext cx="2290445" cy="443711"/>
          </a:xfrm>
          <a:prstGeom prst="rect">
            <a:avLst/>
          </a:prstGeom>
        </p:spPr>
        <p:txBody>
          <a:bodyPr vert="horz" wrap="square" lIns="0" tIns="12700" rIns="0" bIns="0" rtlCol="0">
            <a:spAutoFit/>
          </a:bodyPr>
          <a:lstStyle/>
          <a:p>
            <a:pPr marL="12701">
              <a:spcBef>
                <a:spcPts val="100"/>
              </a:spcBef>
            </a:pPr>
            <a:r>
              <a:rPr sz="2800" spc="110" dirty="0">
                <a:latin typeface="Tahoma"/>
                <a:cs typeface="Tahoma"/>
              </a:rPr>
              <a:t>Dana</a:t>
            </a:r>
            <a:r>
              <a:rPr sz="2800" spc="-221" dirty="0">
                <a:latin typeface="Tahoma"/>
                <a:cs typeface="Tahoma"/>
              </a:rPr>
              <a:t> </a:t>
            </a:r>
            <a:r>
              <a:rPr sz="2800" spc="94" dirty="0">
                <a:latin typeface="Tahoma"/>
                <a:cs typeface="Tahoma"/>
              </a:rPr>
              <a:t>Chisnell</a:t>
            </a:r>
            <a:endParaRPr sz="2800" dirty="0">
              <a:latin typeface="Tahoma"/>
              <a:cs typeface="Tahoma"/>
            </a:endParaRPr>
          </a:p>
        </p:txBody>
      </p:sp>
      <p:sp>
        <p:nvSpPr>
          <p:cNvPr id="14" name="Slide Number Placeholder 13">
            <a:extLst>
              <a:ext uri="{FF2B5EF4-FFF2-40B4-BE49-F238E27FC236}">
                <a16:creationId xmlns:a16="http://schemas.microsoft.com/office/drawing/2014/main" id="{623F61E8-14C0-A593-D5B6-2110CCC36A17}"/>
              </a:ext>
            </a:extLst>
          </p:cNvPr>
          <p:cNvSpPr>
            <a:spLocks noGrp="1"/>
          </p:cNvSpPr>
          <p:nvPr>
            <p:ph type="sldNum" sz="quarter" idx="7"/>
          </p:nvPr>
        </p:nvSpPr>
        <p:spPr>
          <a:xfrm>
            <a:off x="4085952"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33</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27199"/>
            <a:ext cx="510540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Check for Redundancy and Completeness</a:t>
            </a:r>
          </a:p>
        </p:txBody>
      </p:sp>
      <p:sp>
        <p:nvSpPr>
          <p:cNvPr id="4" name="object 4"/>
          <p:cNvSpPr txBox="1"/>
          <p:nvPr/>
        </p:nvSpPr>
        <p:spPr>
          <a:xfrm>
            <a:off x="1143000" y="2667000"/>
            <a:ext cx="7924800" cy="475515"/>
          </a:xfrm>
          <a:prstGeom prst="rect">
            <a:avLst/>
          </a:prstGeom>
          <a:solidFill>
            <a:schemeClr val="accent3">
              <a:lumMod val="40000"/>
              <a:lumOff val="60000"/>
            </a:schemeClr>
          </a:solidFill>
        </p:spPr>
        <p:txBody>
          <a:bodyPr vert="horz" wrap="square" lIns="0" tIns="13335" rIns="0" bIns="0" rtlCol="0">
            <a:spAutoFit/>
          </a:bodyPr>
          <a:lstStyle/>
          <a:p>
            <a:pPr marL="96838" marR="102243"/>
            <a:r>
              <a:rPr sz="901" b="1" dirty="0">
                <a:latin typeface="Trebuchet MS"/>
                <a:cs typeface="Trebuchet MS"/>
              </a:rPr>
              <a:t>Is there anything missing from the personas mappings, characteristics and objectives that needs to  be added?</a:t>
            </a:r>
            <a:endParaRPr sz="901" dirty="0">
              <a:latin typeface="Trebuchet MS"/>
              <a:cs typeface="Trebuchet MS"/>
            </a:endParaRPr>
          </a:p>
          <a:p>
            <a:pPr marL="96838">
              <a:spcBef>
                <a:spcPts val="25"/>
              </a:spcBef>
            </a:pPr>
            <a:endParaRPr sz="1201" dirty="0">
              <a:latin typeface="Trebuchet MS"/>
              <a:cs typeface="Trebuchet MS"/>
            </a:endParaRPr>
          </a:p>
          <a:p>
            <a:pPr marL="96838">
              <a:spcBef>
                <a:spcPts val="6"/>
              </a:spcBef>
            </a:pPr>
            <a:r>
              <a:rPr sz="901" dirty="0">
                <a:latin typeface="Trebuchet MS"/>
                <a:cs typeface="Trebuchet MS"/>
              </a:rPr>
              <a:t>If so, please specify:</a:t>
            </a:r>
            <a:r>
              <a:rPr lang="en-US" sz="901" dirty="0">
                <a:latin typeface="Trebuchet MS"/>
                <a:cs typeface="Trebuchet MS"/>
              </a:rPr>
              <a:t> No</a:t>
            </a:r>
            <a:endParaRPr sz="901" dirty="0">
              <a:latin typeface="Trebuchet MS"/>
              <a:cs typeface="Trebuchet MS"/>
            </a:endParaRPr>
          </a:p>
        </p:txBody>
      </p:sp>
      <p:sp>
        <p:nvSpPr>
          <p:cNvPr id="21" name="object 21"/>
          <p:cNvSpPr txBox="1"/>
          <p:nvPr/>
        </p:nvSpPr>
        <p:spPr>
          <a:xfrm>
            <a:off x="1143000" y="3278814"/>
            <a:ext cx="7924800" cy="528606"/>
          </a:xfrm>
          <a:prstGeom prst="rect">
            <a:avLst/>
          </a:prstGeom>
          <a:solidFill>
            <a:schemeClr val="accent4">
              <a:lumMod val="20000"/>
              <a:lumOff val="80000"/>
            </a:schemeClr>
          </a:solidFill>
        </p:spPr>
        <p:txBody>
          <a:bodyPr vert="horz" wrap="square" lIns="0" tIns="12700" rIns="0" bIns="0" rtlCol="0">
            <a:spAutoFit/>
          </a:bodyPr>
          <a:lstStyle/>
          <a:p>
            <a:pPr marL="96838">
              <a:spcBef>
                <a:spcPts val="100"/>
              </a:spcBef>
            </a:pPr>
            <a:r>
              <a:rPr sz="901" b="1" dirty="0">
                <a:latin typeface="Trebuchet MS"/>
                <a:cs typeface="Trebuchet MS"/>
              </a:rPr>
              <a:t>To satisfy stakeholder assumptions or requests, does any other persona need to be added?</a:t>
            </a:r>
            <a:endParaRPr sz="901" dirty="0">
              <a:latin typeface="Trebuchet MS"/>
              <a:cs typeface="Trebuchet MS"/>
            </a:endParaRPr>
          </a:p>
          <a:p>
            <a:pPr marL="96838">
              <a:spcBef>
                <a:spcPts val="9"/>
              </a:spcBef>
            </a:pPr>
            <a:endParaRPr sz="1550" dirty="0">
              <a:latin typeface="Trebuchet MS"/>
              <a:cs typeface="Trebuchet MS"/>
            </a:endParaRPr>
          </a:p>
          <a:p>
            <a:pPr marL="96838"/>
            <a:r>
              <a:rPr sz="901" dirty="0">
                <a:latin typeface="Trebuchet MS"/>
                <a:cs typeface="Trebuchet MS"/>
              </a:rPr>
              <a:t>If so, please specify which persona should be added:</a:t>
            </a:r>
          </a:p>
        </p:txBody>
      </p:sp>
      <p:sp>
        <p:nvSpPr>
          <p:cNvPr id="22" name="object 22"/>
          <p:cNvSpPr txBox="1"/>
          <p:nvPr/>
        </p:nvSpPr>
        <p:spPr>
          <a:xfrm>
            <a:off x="1143000" y="5506178"/>
            <a:ext cx="7924800" cy="528606"/>
          </a:xfrm>
          <a:prstGeom prst="rect">
            <a:avLst/>
          </a:prstGeom>
          <a:solidFill>
            <a:schemeClr val="accent6">
              <a:lumMod val="20000"/>
              <a:lumOff val="80000"/>
            </a:schemeClr>
          </a:solidFill>
        </p:spPr>
        <p:txBody>
          <a:bodyPr vert="horz" wrap="square" lIns="0" tIns="12700" rIns="0" bIns="0" rtlCol="0">
            <a:spAutoFit/>
          </a:bodyPr>
          <a:lstStyle/>
          <a:p>
            <a:pPr marL="96838"/>
            <a:r>
              <a:rPr sz="901" b="1" dirty="0">
                <a:latin typeface="Trebuchet MS"/>
                <a:cs typeface="Trebuchet MS"/>
              </a:rPr>
              <a:t>Are all created personas significantly different?</a:t>
            </a:r>
            <a:endParaRPr sz="901" dirty="0">
              <a:latin typeface="Trebuchet MS"/>
              <a:cs typeface="Trebuchet MS"/>
            </a:endParaRPr>
          </a:p>
          <a:p>
            <a:pPr marL="96838">
              <a:spcBef>
                <a:spcPts val="9"/>
              </a:spcBef>
            </a:pPr>
            <a:endParaRPr sz="1550" dirty="0">
              <a:latin typeface="Trebuchet MS"/>
              <a:cs typeface="Trebuchet MS"/>
            </a:endParaRPr>
          </a:p>
          <a:p>
            <a:pPr marL="96838"/>
            <a:r>
              <a:rPr sz="901" dirty="0">
                <a:latin typeface="Trebuchet MS"/>
                <a:cs typeface="Trebuchet MS"/>
              </a:rPr>
              <a:t>If so, please state which personas are alike:</a:t>
            </a:r>
          </a:p>
        </p:txBody>
      </p:sp>
      <p:sp>
        <p:nvSpPr>
          <p:cNvPr id="23" name="object 23"/>
          <p:cNvSpPr txBox="1"/>
          <p:nvPr/>
        </p:nvSpPr>
        <p:spPr>
          <a:xfrm>
            <a:off x="1142586" y="6178349"/>
            <a:ext cx="7924800" cy="317522"/>
          </a:xfrm>
          <a:prstGeom prst="rect">
            <a:avLst/>
          </a:prstGeom>
          <a:solidFill>
            <a:schemeClr val="tx2">
              <a:lumMod val="20000"/>
              <a:lumOff val="80000"/>
            </a:schemeClr>
          </a:solidFill>
        </p:spPr>
        <p:txBody>
          <a:bodyPr vert="horz" wrap="square" lIns="0" tIns="12064" rIns="0" bIns="0" rtlCol="0">
            <a:spAutoFit/>
          </a:bodyPr>
          <a:lstStyle/>
          <a:p>
            <a:pPr marL="12701" marR="5081">
              <a:lnSpc>
                <a:spcPct val="112400"/>
              </a:lnSpc>
              <a:spcBef>
                <a:spcPts val="94"/>
              </a:spcBef>
            </a:pPr>
            <a:r>
              <a:rPr lang="en-US" sz="850" b="1" dirty="0">
                <a:latin typeface="Trebuchet MS"/>
                <a:cs typeface="Trebuchet MS"/>
              </a:rPr>
              <a:t>Overall,</a:t>
            </a:r>
            <a:r>
              <a:rPr sz="850" b="1" dirty="0">
                <a:latin typeface="Trebuchet MS"/>
                <a:cs typeface="Trebuchet MS"/>
              </a:rPr>
              <a:t> are the created personas representative enough of the diversity of real-world </a:t>
            </a:r>
            <a:r>
              <a:rPr lang="en-US" sz="850" b="1" dirty="0">
                <a:latin typeface="Trebuchet MS"/>
                <a:cs typeface="Trebuchet MS"/>
              </a:rPr>
              <a:t>behavior</a:t>
            </a:r>
            <a:r>
              <a:rPr sz="850" b="1" dirty="0">
                <a:latin typeface="Trebuchet MS"/>
                <a:cs typeface="Trebuchet MS"/>
              </a:rPr>
              <a:t> and</a:t>
            </a:r>
            <a:r>
              <a:rPr lang="en-US" sz="850" b="1" dirty="0">
                <a:latin typeface="Trebuchet MS"/>
                <a:cs typeface="Trebuchet MS"/>
              </a:rPr>
              <a:t> </a:t>
            </a:r>
            <a:r>
              <a:rPr sz="850" b="1" dirty="0">
                <a:latin typeface="Trebuchet MS"/>
                <a:cs typeface="Trebuchet MS"/>
              </a:rPr>
              <a:t>needs?</a:t>
            </a:r>
            <a:endParaRPr lang="en-US" sz="850" b="1" dirty="0">
              <a:latin typeface="Trebuchet MS"/>
              <a:cs typeface="Trebuchet MS"/>
            </a:endParaRPr>
          </a:p>
          <a:p>
            <a:pPr marL="12701" marR="5081">
              <a:lnSpc>
                <a:spcPct val="112400"/>
              </a:lnSpc>
              <a:spcBef>
                <a:spcPts val="94"/>
              </a:spcBef>
            </a:pPr>
            <a:r>
              <a:rPr lang="en-US" sz="900" dirty="0"/>
              <a:t>Yes, because the existing persona has been used to meet the research to explore the respondent</a:t>
            </a:r>
            <a:endParaRPr sz="850" dirty="0">
              <a:latin typeface="Trebuchet MS"/>
              <a:cs typeface="Trebuchet MS"/>
            </a:endParaRPr>
          </a:p>
        </p:txBody>
      </p:sp>
      <p:grpSp>
        <p:nvGrpSpPr>
          <p:cNvPr id="24" name="object 24"/>
          <p:cNvGrpSpPr/>
          <p:nvPr/>
        </p:nvGrpSpPr>
        <p:grpSpPr>
          <a:xfrm>
            <a:off x="8053706" y="915670"/>
            <a:ext cx="1014094" cy="532130"/>
            <a:chOff x="5951993" y="1038094"/>
            <a:chExt cx="1014094" cy="532130"/>
          </a:xfrm>
        </p:grpSpPr>
        <p:sp>
          <p:nvSpPr>
            <p:cNvPr id="25" name="object 25"/>
            <p:cNvSpPr/>
            <p:nvPr/>
          </p:nvSpPr>
          <p:spPr>
            <a:xfrm>
              <a:off x="6133823" y="1219926"/>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2"/>
                  </a:lnTo>
                  <a:lnTo>
                    <a:pt x="0" y="19049"/>
                  </a:lnTo>
                  <a:lnTo>
                    <a:pt x="812599" y="0"/>
                  </a:lnTo>
                  <a:lnTo>
                    <a:pt x="820014" y="1497"/>
                  </a:lnTo>
                  <a:lnTo>
                    <a:pt x="826069" y="5579"/>
                  </a:lnTo>
                  <a:lnTo>
                    <a:pt x="830152" y="11634"/>
                  </a:lnTo>
                  <a:lnTo>
                    <a:pt x="831648" y="19049"/>
                  </a:lnTo>
                  <a:lnTo>
                    <a:pt x="831648" y="331062"/>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2</a:t>
              </a:r>
              <a:endParaRPr dirty="0"/>
            </a:p>
          </p:txBody>
        </p:sp>
        <p:sp>
          <p:nvSpPr>
            <p:cNvPr id="26" name="object 26"/>
            <p:cNvSpPr/>
            <p:nvPr/>
          </p:nvSpPr>
          <p:spPr>
            <a:xfrm>
              <a:off x="5951993" y="103809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7" name="object 27"/>
            <p:cNvPicPr/>
            <p:nvPr/>
          </p:nvPicPr>
          <p:blipFill>
            <a:blip r:embed="rId2" cstate="print"/>
            <a:stretch>
              <a:fillRect/>
            </a:stretch>
          </p:blipFill>
          <p:spPr>
            <a:xfrm>
              <a:off x="6114870" y="1128581"/>
              <a:ext cx="108584" cy="165592"/>
            </a:xfrm>
            <a:prstGeom prst="rect">
              <a:avLst/>
            </a:prstGeom>
          </p:spPr>
        </p:pic>
      </p:grpSp>
      <p:sp>
        <p:nvSpPr>
          <p:cNvPr id="35" name="Slide Number Placeholder 34">
            <a:extLst>
              <a:ext uri="{FF2B5EF4-FFF2-40B4-BE49-F238E27FC236}">
                <a16:creationId xmlns:a16="http://schemas.microsoft.com/office/drawing/2014/main" id="{C38807C9-FBF9-77E7-39FE-D7FD38AA7506}"/>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34</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
        <p:nvSpPr>
          <p:cNvPr id="30" name="TextBox 29">
            <a:extLst>
              <a:ext uri="{FF2B5EF4-FFF2-40B4-BE49-F238E27FC236}">
                <a16:creationId xmlns:a16="http://schemas.microsoft.com/office/drawing/2014/main" id="{4C51FA7F-A29A-E090-D8B4-E669B0348D59}"/>
              </a:ext>
            </a:extLst>
          </p:cNvPr>
          <p:cNvSpPr txBox="1"/>
          <p:nvPr/>
        </p:nvSpPr>
        <p:spPr>
          <a:xfrm>
            <a:off x="1143000" y="3954535"/>
            <a:ext cx="7924800" cy="1408078"/>
          </a:xfrm>
          <a:prstGeom prst="rect">
            <a:avLst/>
          </a:prstGeom>
          <a:solidFill>
            <a:schemeClr val="accent5">
              <a:lumMod val="20000"/>
              <a:lumOff val="80000"/>
            </a:schemeClr>
          </a:solidFill>
        </p:spPr>
        <p:txBody>
          <a:bodyPr wrap="square">
            <a:spAutoFit/>
          </a:bodyPr>
          <a:lstStyle/>
          <a:p>
            <a:r>
              <a:rPr lang="en-ID" sz="900" b="1" dirty="0">
                <a:latin typeface="Trebuchet MS"/>
                <a:cs typeface="Trebuchet MS"/>
              </a:rPr>
              <a:t>Are they any two personas that differ only as to social-demographic variables?</a:t>
            </a:r>
            <a:endParaRPr lang="en-ID" sz="900" dirty="0">
              <a:latin typeface="Trebuchet MS"/>
              <a:cs typeface="Trebuchet MS"/>
            </a:endParaRPr>
          </a:p>
          <a:p>
            <a:pPr>
              <a:spcBef>
                <a:spcPts val="9"/>
              </a:spcBef>
            </a:pPr>
            <a:endParaRPr lang="en-ID" sz="900" dirty="0">
              <a:latin typeface="Trebuchet MS"/>
              <a:cs typeface="Trebuchet MS"/>
            </a:endParaRPr>
          </a:p>
          <a:p>
            <a:pPr marL="12701"/>
            <a:r>
              <a:rPr lang="en-ID" sz="900" dirty="0">
                <a:latin typeface="Trebuchet MS"/>
                <a:cs typeface="Trebuchet MS"/>
              </a:rPr>
              <a:t>If so, please specify what decision is to be taken:</a:t>
            </a:r>
          </a:p>
          <a:p>
            <a:pPr>
              <a:lnSpc>
                <a:spcPct val="100000"/>
              </a:lnSpc>
            </a:pPr>
            <a:endParaRPr lang="en-ID" sz="900" dirty="0">
              <a:latin typeface="Trebuchet MS"/>
              <a:cs typeface="Trebuchet MS"/>
            </a:endParaRPr>
          </a:p>
          <a:p>
            <a:pPr marL="129549" indent="-117485">
              <a:spcBef>
                <a:spcPts val="861"/>
              </a:spcBef>
              <a:buAutoNum type="alphaLcPeriod"/>
              <a:tabLst>
                <a:tab pos="130185" algn="l"/>
              </a:tabLst>
            </a:pPr>
            <a:r>
              <a:rPr lang="en-ID" sz="900" dirty="0">
                <a:latin typeface="Trebuchet MS"/>
                <a:cs typeface="Trebuchet MS"/>
              </a:rPr>
              <a:t>Remove one of the personas. If so, specify which one:</a:t>
            </a:r>
          </a:p>
          <a:p>
            <a:pPr marL="12064">
              <a:spcBef>
                <a:spcPts val="861"/>
              </a:spcBef>
              <a:tabLst>
                <a:tab pos="130185" algn="l"/>
              </a:tabLst>
            </a:pPr>
            <a:endParaRPr lang="en-ID" sz="900" dirty="0">
              <a:latin typeface="Trebuchet MS"/>
              <a:cs typeface="Trebuchet MS"/>
            </a:endParaRPr>
          </a:p>
          <a:p>
            <a:pPr marL="129549" indent="-117485">
              <a:spcBef>
                <a:spcPts val="861"/>
              </a:spcBef>
              <a:buAutoNum type="alphaLcPeriod"/>
              <a:tabLst>
                <a:tab pos="130185" algn="l"/>
              </a:tabLst>
            </a:pPr>
            <a:r>
              <a:rPr lang="en-ID" sz="900" dirty="0">
                <a:latin typeface="Trebuchet MS"/>
                <a:cs typeface="Trebuchet MS"/>
              </a:rPr>
              <a:t>Examine characteristics more thoroughly and differentiate personas.: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53534" y="1137056"/>
            <a:ext cx="393192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Expand Description and Variable</a:t>
            </a:r>
          </a:p>
        </p:txBody>
      </p:sp>
      <p:sp>
        <p:nvSpPr>
          <p:cNvPr id="18" name="object 18"/>
          <p:cNvSpPr txBox="1"/>
          <p:nvPr/>
        </p:nvSpPr>
        <p:spPr>
          <a:xfrm>
            <a:off x="1123950" y="2305357"/>
            <a:ext cx="1768475"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TODAY I AM FEELING...</a:t>
            </a:r>
          </a:p>
        </p:txBody>
      </p:sp>
      <p:sp>
        <p:nvSpPr>
          <p:cNvPr id="19" name="object 19"/>
          <p:cNvSpPr txBox="1"/>
          <p:nvPr/>
        </p:nvSpPr>
        <p:spPr>
          <a:xfrm>
            <a:off x="1123950" y="3752393"/>
            <a:ext cx="1966595"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TODAY I AM GOTING TO...</a:t>
            </a:r>
          </a:p>
        </p:txBody>
      </p:sp>
      <p:sp>
        <p:nvSpPr>
          <p:cNvPr id="20" name="object 20"/>
          <p:cNvSpPr txBox="1"/>
          <p:nvPr/>
        </p:nvSpPr>
        <p:spPr>
          <a:xfrm>
            <a:off x="1114107" y="5188570"/>
            <a:ext cx="2976245"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TODAY I AM LOOKING FORWARD TO...</a:t>
            </a:r>
          </a:p>
        </p:txBody>
      </p:sp>
      <p:sp>
        <p:nvSpPr>
          <p:cNvPr id="21" name="object 21"/>
          <p:cNvSpPr txBox="1"/>
          <p:nvPr/>
        </p:nvSpPr>
        <p:spPr>
          <a:xfrm>
            <a:off x="1135744" y="6627003"/>
            <a:ext cx="1993899"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MY AFFIRMATION TODAY</a:t>
            </a:r>
          </a:p>
        </p:txBody>
      </p:sp>
      <p:grpSp>
        <p:nvGrpSpPr>
          <p:cNvPr id="22" name="object 22"/>
          <p:cNvGrpSpPr/>
          <p:nvPr/>
        </p:nvGrpSpPr>
        <p:grpSpPr>
          <a:xfrm>
            <a:off x="8055121" y="925527"/>
            <a:ext cx="1014094" cy="532130"/>
            <a:chOff x="5981679" y="1532663"/>
            <a:chExt cx="1014094" cy="532130"/>
          </a:xfrm>
        </p:grpSpPr>
        <p:sp>
          <p:nvSpPr>
            <p:cNvPr id="23" name="object 23"/>
            <p:cNvSpPr/>
            <p:nvPr/>
          </p:nvSpPr>
          <p:spPr>
            <a:xfrm>
              <a:off x="6163510" y="17144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1496" y="11634"/>
                  </a:lnTo>
                  <a:lnTo>
                    <a:pt x="5579" y="5579"/>
                  </a:lnTo>
                  <a:lnTo>
                    <a:pt x="11634" y="1497"/>
                  </a:lnTo>
                  <a:lnTo>
                    <a:pt x="19049" y="0"/>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2000" dirty="0">
                  <a:latin typeface="Brush Script MT" panose="03060802040406070304" pitchFamily="66" charset="-122"/>
                  <a:ea typeface="Brush Script MT" panose="03060802040406070304" pitchFamily="66" charset="-122"/>
                  <a:cs typeface="Brush Script MT" panose="03060802040406070304" pitchFamily="66" charset="-122"/>
                </a:rPr>
                <a:t>4</a:t>
              </a:r>
              <a:endParaRPr sz="2000" dirty="0">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24" name="object 24"/>
            <p:cNvSpPr/>
            <p:nvPr/>
          </p:nvSpPr>
          <p:spPr>
            <a:xfrm>
              <a:off x="5981679" y="153266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latin typeface="Brush Script MT" panose="03060802040406070304" pitchFamily="66" charset="-122"/>
                <a:ea typeface="Brush Script MT" panose="03060802040406070304" pitchFamily="66" charset="-122"/>
                <a:cs typeface="Brush Script MT" panose="03060802040406070304" pitchFamily="66" charset="-122"/>
              </a:endParaRPr>
            </a:p>
          </p:txBody>
        </p:sp>
        <p:pic>
          <p:nvPicPr>
            <p:cNvPr id="25" name="object 25"/>
            <p:cNvPicPr/>
            <p:nvPr/>
          </p:nvPicPr>
          <p:blipFill>
            <a:blip r:embed="rId2" cstate="print"/>
            <a:stretch>
              <a:fillRect/>
            </a:stretch>
          </p:blipFill>
          <p:spPr>
            <a:xfrm>
              <a:off x="6144557" y="1623150"/>
              <a:ext cx="108584" cy="165592"/>
            </a:xfrm>
            <a:prstGeom prst="rect">
              <a:avLst/>
            </a:prstGeom>
          </p:spPr>
        </p:pic>
      </p:grpSp>
      <p:sp>
        <p:nvSpPr>
          <p:cNvPr id="28" name="TextBox 27">
            <a:extLst>
              <a:ext uri="{FF2B5EF4-FFF2-40B4-BE49-F238E27FC236}">
                <a16:creationId xmlns:a16="http://schemas.microsoft.com/office/drawing/2014/main" id="{B66B35D6-15E6-F1F2-4FF6-5D97923BBB5E}"/>
              </a:ext>
            </a:extLst>
          </p:cNvPr>
          <p:cNvSpPr txBox="1"/>
          <p:nvPr/>
        </p:nvSpPr>
        <p:spPr>
          <a:xfrm>
            <a:off x="1143000" y="2511698"/>
            <a:ext cx="7914862" cy="369332"/>
          </a:xfrm>
          <a:prstGeom prst="rect">
            <a:avLst/>
          </a:prstGeom>
          <a:noFill/>
          <a:ln>
            <a:solidFill>
              <a:schemeClr val="tx1"/>
            </a:solidFill>
          </a:ln>
        </p:spPr>
        <p:txBody>
          <a:bodyPr wrap="square" rtlCol="0">
            <a:spAutoFit/>
          </a:bodyPr>
          <a:lstStyle/>
          <a:p>
            <a:r>
              <a:rPr lang="en-US" dirty="0"/>
              <a:t>same day every day, keep going</a:t>
            </a:r>
          </a:p>
        </p:txBody>
      </p:sp>
      <p:sp>
        <p:nvSpPr>
          <p:cNvPr id="8" name="Slide Number Placeholder 7">
            <a:extLst>
              <a:ext uri="{FF2B5EF4-FFF2-40B4-BE49-F238E27FC236}">
                <a16:creationId xmlns:a16="http://schemas.microsoft.com/office/drawing/2014/main" id="{47B9C1A5-8FD8-D9CF-A822-A82B4B5AF3E4}"/>
              </a:ext>
            </a:extLst>
          </p:cNvPr>
          <p:cNvSpPr>
            <a:spLocks noGrp="1"/>
          </p:cNvSpPr>
          <p:nvPr>
            <p:ph type="sldNum" sz="quarter" idx="7"/>
          </p:nvPr>
        </p:nvSpPr>
        <p:spPr>
          <a:xfrm>
            <a:off x="4122925"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35</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
        <p:nvSpPr>
          <p:cNvPr id="2" name="TextBox 1">
            <a:extLst>
              <a:ext uri="{FF2B5EF4-FFF2-40B4-BE49-F238E27FC236}">
                <a16:creationId xmlns:a16="http://schemas.microsoft.com/office/drawing/2014/main" id="{8D7C3D1E-3C2D-8BE9-0D87-2B8CA0495C18}"/>
              </a:ext>
            </a:extLst>
          </p:cNvPr>
          <p:cNvSpPr txBox="1"/>
          <p:nvPr/>
        </p:nvSpPr>
        <p:spPr>
          <a:xfrm>
            <a:off x="1123950" y="3975045"/>
            <a:ext cx="7943850" cy="369332"/>
          </a:xfrm>
          <a:prstGeom prst="rect">
            <a:avLst/>
          </a:prstGeom>
          <a:noFill/>
          <a:ln>
            <a:solidFill>
              <a:schemeClr val="tx1"/>
            </a:solidFill>
          </a:ln>
        </p:spPr>
        <p:txBody>
          <a:bodyPr wrap="square" rtlCol="0">
            <a:spAutoFit/>
          </a:bodyPr>
          <a:lstStyle/>
          <a:p>
            <a:r>
              <a:rPr lang="en-ID" dirty="0"/>
              <a:t>more efficient and diligent</a:t>
            </a:r>
            <a:endParaRPr lang="en-US" dirty="0"/>
          </a:p>
        </p:txBody>
      </p:sp>
      <p:sp>
        <p:nvSpPr>
          <p:cNvPr id="5" name="TextBox 4">
            <a:extLst>
              <a:ext uri="{FF2B5EF4-FFF2-40B4-BE49-F238E27FC236}">
                <a16:creationId xmlns:a16="http://schemas.microsoft.com/office/drawing/2014/main" id="{AD67C359-8086-E34D-57D3-0B28B72A620D}"/>
              </a:ext>
            </a:extLst>
          </p:cNvPr>
          <p:cNvSpPr txBox="1"/>
          <p:nvPr/>
        </p:nvSpPr>
        <p:spPr>
          <a:xfrm>
            <a:off x="1142587" y="5399833"/>
            <a:ext cx="7943850" cy="369332"/>
          </a:xfrm>
          <a:prstGeom prst="rect">
            <a:avLst/>
          </a:prstGeom>
          <a:noFill/>
          <a:ln>
            <a:solidFill>
              <a:schemeClr val="tx1"/>
            </a:solidFill>
          </a:ln>
        </p:spPr>
        <p:txBody>
          <a:bodyPr wrap="square" rtlCol="0">
            <a:spAutoFit/>
          </a:bodyPr>
          <a:lstStyle/>
          <a:p>
            <a:r>
              <a:rPr lang="en-US" dirty="0"/>
              <a:t>start everything as usual</a:t>
            </a:r>
          </a:p>
        </p:txBody>
      </p:sp>
      <p:sp>
        <p:nvSpPr>
          <p:cNvPr id="6" name="TextBox 5">
            <a:extLst>
              <a:ext uri="{FF2B5EF4-FFF2-40B4-BE49-F238E27FC236}">
                <a16:creationId xmlns:a16="http://schemas.microsoft.com/office/drawing/2014/main" id="{E24C0890-CEE4-44D5-6C77-B6A52EBF8B4A}"/>
              </a:ext>
            </a:extLst>
          </p:cNvPr>
          <p:cNvSpPr txBox="1"/>
          <p:nvPr/>
        </p:nvSpPr>
        <p:spPr>
          <a:xfrm>
            <a:off x="1161224" y="6824621"/>
            <a:ext cx="7943850" cy="646331"/>
          </a:xfrm>
          <a:prstGeom prst="rect">
            <a:avLst/>
          </a:prstGeom>
          <a:noFill/>
          <a:ln>
            <a:solidFill>
              <a:schemeClr val="tx1"/>
            </a:solidFill>
          </a:ln>
        </p:spPr>
        <p:txBody>
          <a:bodyPr wrap="square" rtlCol="0">
            <a:spAutoFit/>
          </a:bodyPr>
          <a:lstStyle/>
          <a:p>
            <a:r>
              <a:rPr lang="en-US" dirty="0"/>
              <a:t>Pursue the future as if you still have 1000 years to live and worship as if you have only 1 day left to live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3710" y="1158652"/>
            <a:ext cx="1707686"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Persona</a:t>
            </a:r>
          </a:p>
        </p:txBody>
      </p:sp>
      <p:sp>
        <p:nvSpPr>
          <p:cNvPr id="5" name="object 5"/>
          <p:cNvSpPr txBox="1"/>
          <p:nvPr/>
        </p:nvSpPr>
        <p:spPr>
          <a:xfrm>
            <a:off x="1138959" y="2264242"/>
            <a:ext cx="2518641" cy="139270"/>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Persona name:</a:t>
            </a:r>
            <a:r>
              <a:rPr lang="en-US" sz="801" b="1" dirty="0">
                <a:latin typeface="Tahoma"/>
                <a:cs typeface="Tahoma"/>
              </a:rPr>
              <a:t> </a:t>
            </a:r>
            <a:r>
              <a:rPr lang="en-US" sz="801" b="1" dirty="0" err="1">
                <a:latin typeface="Tahoma"/>
                <a:cs typeface="Tahoma"/>
              </a:rPr>
              <a:t>Sasmita</a:t>
            </a:r>
            <a:endParaRPr sz="801" dirty="0">
              <a:latin typeface="Tahoma"/>
              <a:cs typeface="Tahoma"/>
            </a:endParaRPr>
          </a:p>
        </p:txBody>
      </p:sp>
      <p:sp>
        <p:nvSpPr>
          <p:cNvPr id="6" name="object 6"/>
          <p:cNvSpPr txBox="1"/>
          <p:nvPr/>
        </p:nvSpPr>
        <p:spPr>
          <a:xfrm>
            <a:off x="1138959" y="2667000"/>
            <a:ext cx="2518641" cy="139270"/>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Age:</a:t>
            </a:r>
            <a:r>
              <a:rPr lang="en-US" sz="801" b="1" dirty="0">
                <a:latin typeface="Tahoma"/>
                <a:cs typeface="Tahoma"/>
              </a:rPr>
              <a:t> 15</a:t>
            </a:r>
            <a:endParaRPr sz="801" dirty="0">
              <a:latin typeface="Tahoma"/>
              <a:cs typeface="Tahoma"/>
            </a:endParaRPr>
          </a:p>
        </p:txBody>
      </p:sp>
      <p:sp>
        <p:nvSpPr>
          <p:cNvPr id="7" name="object 7"/>
          <p:cNvSpPr txBox="1"/>
          <p:nvPr/>
        </p:nvSpPr>
        <p:spPr>
          <a:xfrm>
            <a:off x="6078507" y="2592458"/>
            <a:ext cx="1389091" cy="139270"/>
          </a:xfrm>
          <a:prstGeom prst="rect">
            <a:avLst/>
          </a:prstGeom>
        </p:spPr>
        <p:txBody>
          <a:bodyPr vert="horz" wrap="square" lIns="0" tIns="15876" rIns="0" bIns="0" rtlCol="0">
            <a:spAutoFit/>
          </a:bodyPr>
          <a:lstStyle/>
          <a:p>
            <a:pPr marL="12701">
              <a:spcBef>
                <a:spcPts val="125"/>
              </a:spcBef>
            </a:pPr>
            <a:r>
              <a:rPr sz="801" b="1" dirty="0">
                <a:latin typeface="Tahoma"/>
                <a:cs typeface="Tahoma"/>
              </a:rPr>
              <a:t>Profession:</a:t>
            </a:r>
            <a:r>
              <a:rPr lang="en-US" sz="801" b="1" dirty="0">
                <a:latin typeface="Tahoma"/>
                <a:cs typeface="Tahoma"/>
              </a:rPr>
              <a:t> </a:t>
            </a:r>
            <a:r>
              <a:rPr lang="en-US" sz="801" b="1" dirty="0" err="1">
                <a:latin typeface="Tahoma"/>
                <a:cs typeface="Tahoma"/>
              </a:rPr>
              <a:t>Pelajar</a:t>
            </a:r>
            <a:r>
              <a:rPr lang="en-US" sz="801" b="1" dirty="0">
                <a:latin typeface="Tahoma"/>
                <a:cs typeface="Tahoma"/>
              </a:rPr>
              <a:t> SMP</a:t>
            </a:r>
            <a:endParaRPr sz="801" dirty="0">
              <a:latin typeface="Tahoma"/>
              <a:cs typeface="Tahoma"/>
            </a:endParaRPr>
          </a:p>
        </p:txBody>
      </p:sp>
      <p:sp>
        <p:nvSpPr>
          <p:cNvPr id="8" name="object 8"/>
          <p:cNvSpPr txBox="1"/>
          <p:nvPr/>
        </p:nvSpPr>
        <p:spPr>
          <a:xfrm>
            <a:off x="1138960" y="2902819"/>
            <a:ext cx="2518640" cy="275333"/>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User quote:</a:t>
            </a:r>
            <a:endParaRPr lang="en-US" sz="801" b="1" dirty="0">
              <a:latin typeface="Tahoma"/>
              <a:cs typeface="Tahoma"/>
            </a:endParaRPr>
          </a:p>
          <a:p>
            <a:pPr marL="12701">
              <a:spcBef>
                <a:spcPts val="125"/>
              </a:spcBef>
            </a:pPr>
            <a:r>
              <a:rPr lang="en-US" sz="800" dirty="0"/>
              <a:t>Continue to be ambitious to be on top</a:t>
            </a:r>
            <a:endParaRPr sz="801" dirty="0">
              <a:latin typeface="Tahoma"/>
              <a:cs typeface="Tahoma"/>
            </a:endParaRPr>
          </a:p>
        </p:txBody>
      </p:sp>
      <p:sp>
        <p:nvSpPr>
          <p:cNvPr id="9" name="object 9"/>
          <p:cNvSpPr txBox="1"/>
          <p:nvPr/>
        </p:nvSpPr>
        <p:spPr>
          <a:xfrm>
            <a:off x="6091769" y="2930510"/>
            <a:ext cx="2442631" cy="262509"/>
          </a:xfrm>
          <a:prstGeom prst="rect">
            <a:avLst/>
          </a:prstGeom>
        </p:spPr>
        <p:txBody>
          <a:bodyPr vert="horz" wrap="square" lIns="0" tIns="15876" rIns="0" bIns="0" rtlCol="0">
            <a:spAutoFit/>
          </a:bodyPr>
          <a:lstStyle/>
          <a:p>
            <a:pPr marL="12701">
              <a:spcBef>
                <a:spcPts val="125"/>
              </a:spcBef>
            </a:pPr>
            <a:r>
              <a:rPr lang="en-US" sz="801" b="1" dirty="0">
                <a:latin typeface="Tahoma"/>
                <a:cs typeface="Tahoma"/>
              </a:rPr>
              <a:t>Personality traits/ </a:t>
            </a:r>
            <a:r>
              <a:rPr lang="en-US" sz="801" b="1" dirty="0" err="1">
                <a:latin typeface="Tahoma"/>
                <a:cs typeface="Tahoma"/>
              </a:rPr>
              <a:t>behaviour</a:t>
            </a:r>
            <a:r>
              <a:rPr lang="en-US" sz="801" b="1" dirty="0">
                <a:latin typeface="Tahoma"/>
                <a:cs typeface="Tahoma"/>
              </a:rPr>
              <a:t>: </a:t>
            </a:r>
            <a:r>
              <a:rPr lang="en-US" sz="801" b="1" dirty="0" err="1">
                <a:latin typeface="Tahoma"/>
                <a:cs typeface="Tahoma"/>
              </a:rPr>
              <a:t>Sosial</a:t>
            </a:r>
            <a:r>
              <a:rPr lang="en-US" sz="801" b="1" dirty="0">
                <a:latin typeface="Tahoma"/>
                <a:cs typeface="Tahoma"/>
              </a:rPr>
              <a:t> Media, Vlogger Content, Beauty </a:t>
            </a:r>
            <a:endParaRPr lang="en-US" sz="801" dirty="0">
              <a:latin typeface="Tahoma"/>
              <a:cs typeface="Tahoma"/>
            </a:endParaRPr>
          </a:p>
        </p:txBody>
      </p:sp>
      <p:sp>
        <p:nvSpPr>
          <p:cNvPr id="10" name="object 10"/>
          <p:cNvSpPr txBox="1"/>
          <p:nvPr/>
        </p:nvSpPr>
        <p:spPr>
          <a:xfrm>
            <a:off x="6078508" y="2239620"/>
            <a:ext cx="1389091" cy="262509"/>
          </a:xfrm>
          <a:prstGeom prst="rect">
            <a:avLst/>
          </a:prstGeom>
        </p:spPr>
        <p:txBody>
          <a:bodyPr vert="horz" wrap="square" lIns="0" tIns="15876" rIns="0" bIns="0" rtlCol="0">
            <a:spAutoFit/>
          </a:bodyPr>
          <a:lstStyle/>
          <a:p>
            <a:pPr marL="12701">
              <a:spcBef>
                <a:spcPts val="125"/>
              </a:spcBef>
            </a:pPr>
            <a:r>
              <a:rPr sz="801" b="1" dirty="0">
                <a:latin typeface="Tahoma"/>
                <a:cs typeface="Tahoma"/>
              </a:rPr>
              <a:t>Roles &amp; </a:t>
            </a:r>
            <a:r>
              <a:rPr sz="801" b="1" dirty="0" err="1">
                <a:latin typeface="Tahoma"/>
                <a:cs typeface="Tahoma"/>
              </a:rPr>
              <a:t>tasks:</a:t>
            </a:r>
            <a:r>
              <a:rPr lang="en-US" sz="801" b="1" dirty="0" err="1">
                <a:latin typeface="Tahoma"/>
                <a:cs typeface="Tahoma"/>
              </a:rPr>
              <a:t>Teens</a:t>
            </a:r>
            <a:r>
              <a:rPr lang="en-US" sz="801" b="1" dirty="0">
                <a:latin typeface="Tahoma"/>
                <a:cs typeface="Tahoma"/>
              </a:rPr>
              <a:t>, Social Media</a:t>
            </a:r>
            <a:endParaRPr sz="801" dirty="0">
              <a:latin typeface="Tahoma"/>
              <a:cs typeface="Tahoma"/>
            </a:endParaRPr>
          </a:p>
        </p:txBody>
      </p:sp>
      <p:sp>
        <p:nvSpPr>
          <p:cNvPr id="20" name="object 20"/>
          <p:cNvSpPr txBox="1"/>
          <p:nvPr/>
        </p:nvSpPr>
        <p:spPr>
          <a:xfrm>
            <a:off x="1125700" y="3494463"/>
            <a:ext cx="2518640" cy="540000"/>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Lifestyle:</a:t>
            </a:r>
            <a:endParaRPr sz="801" dirty="0">
              <a:latin typeface="Tahoma"/>
              <a:cs typeface="Tahoma"/>
            </a:endParaRPr>
          </a:p>
        </p:txBody>
      </p:sp>
      <p:sp>
        <p:nvSpPr>
          <p:cNvPr id="21" name="object 21"/>
          <p:cNvSpPr txBox="1"/>
          <p:nvPr/>
        </p:nvSpPr>
        <p:spPr>
          <a:xfrm>
            <a:off x="6078508" y="3663965"/>
            <a:ext cx="2697751" cy="275333"/>
          </a:xfrm>
          <a:prstGeom prst="rect">
            <a:avLst/>
          </a:prstGeom>
        </p:spPr>
        <p:txBody>
          <a:bodyPr vert="horz" wrap="square" lIns="0" tIns="15876" rIns="0" bIns="0" rtlCol="0">
            <a:spAutoFit/>
          </a:bodyPr>
          <a:lstStyle/>
          <a:p>
            <a:pPr marL="12701">
              <a:spcBef>
                <a:spcPts val="125"/>
              </a:spcBef>
            </a:pPr>
            <a:r>
              <a:rPr sz="801" b="1" dirty="0">
                <a:latin typeface="Tahoma"/>
                <a:cs typeface="Tahoma"/>
              </a:rPr>
              <a:t>Motivation:</a:t>
            </a:r>
            <a:r>
              <a:rPr lang="en-US" sz="801" b="1" dirty="0">
                <a:latin typeface="Tahoma"/>
                <a:cs typeface="Tahoma"/>
              </a:rPr>
              <a:t> Learn to find yourself and continue
flower</a:t>
            </a:r>
            <a:endParaRPr sz="801" dirty="0">
              <a:latin typeface="Tahoma"/>
              <a:cs typeface="Tahoma"/>
            </a:endParaRPr>
          </a:p>
        </p:txBody>
      </p:sp>
      <p:sp>
        <p:nvSpPr>
          <p:cNvPr id="28" name="object 28"/>
          <p:cNvSpPr txBox="1"/>
          <p:nvPr/>
        </p:nvSpPr>
        <p:spPr>
          <a:xfrm>
            <a:off x="1138958" y="4085857"/>
            <a:ext cx="2505382" cy="1363836"/>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Skill &amp; Knowledge:</a:t>
            </a:r>
            <a:endParaRPr lang="en-US" sz="801" b="1" dirty="0">
              <a:latin typeface="Tahoma"/>
              <a:cs typeface="Tahoma"/>
            </a:endParaRPr>
          </a:p>
          <a:p>
            <a:pPr marL="241301" indent="-228600">
              <a:spcBef>
                <a:spcPts val="125"/>
              </a:spcBef>
              <a:buAutoNum type="arabicPeriod"/>
            </a:pPr>
            <a:r>
              <a:rPr lang="en-US" sz="801" dirty="0">
                <a:latin typeface="Tahoma"/>
                <a:cs typeface="Tahoma"/>
              </a:rPr>
              <a:t>Novice (browsing, email)</a:t>
            </a:r>
          </a:p>
          <a:p>
            <a:pPr marL="241301" indent="-228600">
              <a:spcBef>
                <a:spcPts val="125"/>
              </a:spcBef>
              <a:buAutoNum type="arabicPeriod"/>
            </a:pPr>
            <a:r>
              <a:rPr lang="en-US" sz="801" dirty="0">
                <a:latin typeface="Tahoma"/>
                <a:cs typeface="Tahoma"/>
              </a:rPr>
              <a:t>Intermediate (social media)</a:t>
            </a:r>
          </a:p>
          <a:p>
            <a:pPr marL="241301" indent="-228600">
              <a:spcBef>
                <a:spcPts val="125"/>
              </a:spcBef>
              <a:buAutoNum type="arabicPeriod"/>
            </a:pPr>
            <a:r>
              <a:rPr lang="en-US" sz="801" dirty="0">
                <a:latin typeface="Tahoma"/>
                <a:cs typeface="Tahoma"/>
              </a:rPr>
              <a:t>Proficient (manage website)</a:t>
            </a:r>
          </a:p>
          <a:p>
            <a:pPr marL="241301" indent="-228600">
              <a:spcBef>
                <a:spcPts val="125"/>
              </a:spcBef>
              <a:buAutoNum type="arabicPeriod"/>
            </a:pPr>
            <a:r>
              <a:rPr lang="en-US" sz="801" dirty="0">
                <a:latin typeface="Tahoma"/>
                <a:cs typeface="Tahoma"/>
              </a:rPr>
              <a:t>Expert (programing complex web)</a:t>
            </a:r>
          </a:p>
          <a:p>
            <a:pPr marL="241301" indent="-228600">
              <a:spcBef>
                <a:spcPts val="125"/>
              </a:spcBef>
              <a:buAutoNum type="arabicPeriod"/>
            </a:pPr>
            <a:r>
              <a:rPr lang="en-US" sz="801" dirty="0">
                <a:latin typeface="Tahoma"/>
                <a:cs typeface="Tahoma"/>
              </a:rPr>
              <a:t>Authority (publish influential research)</a:t>
            </a:r>
          </a:p>
          <a:p>
            <a:pPr marL="12701">
              <a:spcBef>
                <a:spcPts val="125"/>
              </a:spcBef>
            </a:pPr>
            <a:endParaRPr lang="en-US" sz="801" dirty="0">
              <a:latin typeface="Tahoma"/>
              <a:cs typeface="Tahoma"/>
            </a:endParaRPr>
          </a:p>
          <a:p>
            <a:pPr marL="12701">
              <a:spcBef>
                <a:spcPts val="125"/>
              </a:spcBef>
            </a:pPr>
            <a:r>
              <a:rPr lang="en-US" sz="801" b="1" dirty="0">
                <a:latin typeface="Tahoma"/>
                <a:cs typeface="Tahoma"/>
              </a:rPr>
              <a:t>Other Skill &amp; </a:t>
            </a:r>
            <a:r>
              <a:rPr lang="en-ID" sz="801" b="1" dirty="0">
                <a:latin typeface="Tahoma"/>
                <a:cs typeface="Tahoma"/>
              </a:rPr>
              <a:t>Knowledge:</a:t>
            </a:r>
            <a:endParaRPr lang="en-US" sz="801" dirty="0">
              <a:latin typeface="Tahoma"/>
              <a:cs typeface="Tahoma"/>
            </a:endParaRPr>
          </a:p>
          <a:p>
            <a:pPr marL="241301" indent="-228600">
              <a:spcBef>
                <a:spcPts val="125"/>
              </a:spcBef>
              <a:buAutoNum type="arabicPeriod"/>
            </a:pPr>
            <a:r>
              <a:rPr lang="en-US" sz="801" dirty="0">
                <a:latin typeface="Tahoma"/>
                <a:cs typeface="Tahoma"/>
              </a:rPr>
              <a:t> </a:t>
            </a:r>
          </a:p>
          <a:p>
            <a:pPr marL="241301" indent="-228600">
              <a:spcBef>
                <a:spcPts val="125"/>
              </a:spcBef>
              <a:buAutoNum type="arabicPeriod"/>
            </a:pPr>
            <a:r>
              <a:rPr lang="en-US" sz="801" dirty="0">
                <a:latin typeface="Tahoma"/>
                <a:cs typeface="Tahoma"/>
              </a:rPr>
              <a:t> </a:t>
            </a:r>
          </a:p>
        </p:txBody>
      </p:sp>
      <p:sp>
        <p:nvSpPr>
          <p:cNvPr id="29" name="object 29"/>
          <p:cNvSpPr txBox="1"/>
          <p:nvPr/>
        </p:nvSpPr>
        <p:spPr>
          <a:xfrm>
            <a:off x="6091769" y="4317641"/>
            <a:ext cx="2684491" cy="819584"/>
          </a:xfrm>
          <a:prstGeom prst="rect">
            <a:avLst/>
          </a:prstGeom>
        </p:spPr>
        <p:txBody>
          <a:bodyPr vert="horz" wrap="square" lIns="0" tIns="15876" rIns="0" bIns="0" rtlCol="0">
            <a:spAutoFit/>
          </a:bodyPr>
          <a:lstStyle/>
          <a:p>
            <a:pPr marL="12701">
              <a:spcBef>
                <a:spcPts val="125"/>
              </a:spcBef>
            </a:pPr>
            <a:r>
              <a:rPr lang="en-US" sz="801" b="1" dirty="0">
                <a:latin typeface="Tahoma"/>
                <a:cs typeface="Tahoma"/>
              </a:rPr>
              <a:t>Segment: 
Difficulty in finding oneself</a:t>
            </a:r>
          </a:p>
          <a:p>
            <a:pPr marL="12701">
              <a:spcBef>
                <a:spcPts val="125"/>
              </a:spcBef>
            </a:pPr>
            <a:r>
              <a:rPr lang="en-US" sz="801" b="1" dirty="0">
                <a:latin typeface="Tahoma"/>
                <a:cs typeface="Tahoma"/>
              </a:rPr>
              <a:t>
Difficulties in determining a career</a:t>
            </a:r>
          </a:p>
          <a:p>
            <a:pPr marL="12701">
              <a:spcBef>
                <a:spcPts val="125"/>
              </a:spcBef>
            </a:pPr>
            <a:r>
              <a:rPr lang="en-US" sz="801" b="1" dirty="0">
                <a:latin typeface="Tahoma"/>
                <a:cs typeface="Tahoma"/>
              </a:rPr>
              <a:t>
Difficulty in finding the right thing</a:t>
            </a:r>
            <a:endParaRPr lang="en-US" sz="801" dirty="0">
              <a:latin typeface="Tahoma"/>
              <a:cs typeface="Tahoma"/>
            </a:endParaRPr>
          </a:p>
        </p:txBody>
      </p:sp>
      <p:sp>
        <p:nvSpPr>
          <p:cNvPr id="34" name="object 34"/>
          <p:cNvSpPr/>
          <p:nvPr/>
        </p:nvSpPr>
        <p:spPr>
          <a:xfrm>
            <a:off x="6095978" y="4672045"/>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35" name="object 35"/>
          <p:cNvSpPr/>
          <p:nvPr/>
        </p:nvSpPr>
        <p:spPr>
          <a:xfrm>
            <a:off x="6095978" y="4895121"/>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36" name="object 36"/>
          <p:cNvSpPr/>
          <p:nvPr/>
        </p:nvSpPr>
        <p:spPr>
          <a:xfrm>
            <a:off x="6082717" y="5109422"/>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44" name="object 44"/>
          <p:cNvSpPr/>
          <p:nvPr/>
        </p:nvSpPr>
        <p:spPr>
          <a:xfrm>
            <a:off x="6095978" y="5309191"/>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45" name="object 45"/>
          <p:cNvSpPr txBox="1"/>
          <p:nvPr/>
        </p:nvSpPr>
        <p:spPr>
          <a:xfrm>
            <a:off x="1143000" y="5613009"/>
            <a:ext cx="7924800" cy="3240000"/>
          </a:xfrm>
          <a:prstGeom prst="rect">
            <a:avLst/>
          </a:prstGeom>
          <a:ln w="22985">
            <a:solidFill>
              <a:srgbClr val="5E5D61"/>
            </a:solidFill>
          </a:ln>
        </p:spPr>
        <p:txBody>
          <a:bodyPr vert="horz" wrap="square" lIns="0" tIns="86359" rIns="0" bIns="0" rtlCol="0">
            <a:spAutoFit/>
          </a:bodyPr>
          <a:lstStyle/>
          <a:p>
            <a:pPr marL="88906">
              <a:spcBef>
                <a:spcPts val="680"/>
              </a:spcBef>
            </a:pPr>
            <a:r>
              <a:rPr sz="801" b="1" dirty="0">
                <a:latin typeface="Tahoma"/>
                <a:cs typeface="Tahoma"/>
              </a:rPr>
              <a:t>Sketch persona:</a:t>
            </a:r>
            <a:endParaRPr sz="801" dirty="0">
              <a:latin typeface="Tahoma"/>
              <a:cs typeface="Tahoma"/>
            </a:endParaRPr>
          </a:p>
        </p:txBody>
      </p:sp>
      <p:grpSp>
        <p:nvGrpSpPr>
          <p:cNvPr id="46" name="object 46"/>
          <p:cNvGrpSpPr/>
          <p:nvPr/>
        </p:nvGrpSpPr>
        <p:grpSpPr>
          <a:xfrm>
            <a:off x="8060108" y="915670"/>
            <a:ext cx="1014094" cy="532130"/>
            <a:chOff x="5981679" y="968942"/>
            <a:chExt cx="1014094" cy="532130"/>
          </a:xfrm>
        </p:grpSpPr>
        <p:sp>
          <p:nvSpPr>
            <p:cNvPr id="47" name="object 47"/>
            <p:cNvSpPr/>
            <p:nvPr/>
          </p:nvSpPr>
          <p:spPr>
            <a:xfrm>
              <a:off x="6163510" y="1150773"/>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2000" dirty="0"/>
                <a:t>16</a:t>
              </a:r>
              <a:endParaRPr sz="2000" dirty="0"/>
            </a:p>
          </p:txBody>
        </p:sp>
        <p:sp>
          <p:nvSpPr>
            <p:cNvPr id="48" name="object 48"/>
            <p:cNvSpPr/>
            <p:nvPr/>
          </p:nvSpPr>
          <p:spPr>
            <a:xfrm>
              <a:off x="5981679" y="968942"/>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9" name="object 49"/>
            <p:cNvPicPr/>
            <p:nvPr/>
          </p:nvPicPr>
          <p:blipFill>
            <a:blip r:embed="rId2" cstate="print"/>
            <a:stretch>
              <a:fillRect/>
            </a:stretch>
          </p:blipFill>
          <p:spPr>
            <a:xfrm>
              <a:off x="6144557" y="1059430"/>
              <a:ext cx="108584" cy="165592"/>
            </a:xfrm>
            <a:prstGeom prst="rect">
              <a:avLst/>
            </a:prstGeom>
          </p:spPr>
        </p:pic>
      </p:grpSp>
      <p:sp>
        <p:nvSpPr>
          <p:cNvPr id="57" name="Slide Number Placeholder 56">
            <a:extLst>
              <a:ext uri="{FF2B5EF4-FFF2-40B4-BE49-F238E27FC236}">
                <a16:creationId xmlns:a16="http://schemas.microsoft.com/office/drawing/2014/main" id="{36E7AFA2-00C5-C76F-C303-6EAADD8870F9}"/>
              </a:ext>
            </a:extLst>
          </p:cNvPr>
          <p:cNvSpPr>
            <a:spLocks noGrp="1"/>
          </p:cNvSpPr>
          <p:nvPr>
            <p:ph type="sldNum" sz="quarter" idx="7"/>
          </p:nvPr>
        </p:nvSpPr>
        <p:spPr>
          <a:xfrm>
            <a:off x="4111345" y="928831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36</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pic>
        <p:nvPicPr>
          <p:cNvPr id="3" name="Picture 2">
            <a:extLst>
              <a:ext uri="{FF2B5EF4-FFF2-40B4-BE49-F238E27FC236}">
                <a16:creationId xmlns:a16="http://schemas.microsoft.com/office/drawing/2014/main" id="{9923E3D5-9CAA-FCE2-0963-39D40219AE41}"/>
              </a:ext>
            </a:extLst>
          </p:cNvPr>
          <p:cNvPicPr>
            <a:picLocks noChangeAspect="1"/>
          </p:cNvPicPr>
          <p:nvPr/>
        </p:nvPicPr>
        <p:blipFill>
          <a:blip r:embed="rId3"/>
          <a:stretch>
            <a:fillRect/>
          </a:stretch>
        </p:blipFill>
        <p:spPr>
          <a:xfrm>
            <a:off x="3770456" y="5714090"/>
            <a:ext cx="1970191" cy="303783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4"/>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4"/>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p:nvPr/>
        </p:nvSpPr>
        <p:spPr>
          <a:xfrm>
            <a:off x="1326493" y="2644581"/>
            <a:ext cx="5504179" cy="4260140"/>
          </a:xfrm>
          <a:prstGeom prst="rect">
            <a:avLst/>
          </a:prstGeom>
        </p:spPr>
        <p:txBody>
          <a:bodyPr vert="horz" wrap="square" lIns="0" tIns="134619" rIns="0" bIns="0" rtlCol="0">
            <a:spAutoFit/>
          </a:bodyPr>
          <a:lstStyle/>
          <a:p>
            <a:pPr marL="12701" marR="5081">
              <a:lnSpc>
                <a:spcPts val="4801"/>
              </a:lnSpc>
              <a:spcBef>
                <a:spcPts val="1059"/>
              </a:spcBef>
            </a:pPr>
            <a:r>
              <a:rPr sz="4801" spc="70" dirty="0">
                <a:latin typeface="Tahoma"/>
                <a:cs typeface="Tahoma"/>
              </a:rPr>
              <a:t>To </a:t>
            </a:r>
            <a:r>
              <a:rPr sz="4801" spc="145" dirty="0">
                <a:latin typeface="Tahoma"/>
                <a:cs typeface="Tahoma"/>
              </a:rPr>
              <a:t>create </a:t>
            </a:r>
            <a:r>
              <a:rPr sz="4801" spc="149" dirty="0">
                <a:latin typeface="Tahoma"/>
                <a:cs typeface="Tahoma"/>
              </a:rPr>
              <a:t>a </a:t>
            </a:r>
            <a:r>
              <a:rPr sz="4801" spc="155" dirty="0">
                <a:latin typeface="Tahoma"/>
                <a:cs typeface="Tahoma"/>
              </a:rPr>
              <a:t> </a:t>
            </a:r>
            <a:r>
              <a:rPr sz="4801" spc="249" dirty="0">
                <a:latin typeface="Tahoma"/>
                <a:cs typeface="Tahoma"/>
              </a:rPr>
              <a:t>memorable</a:t>
            </a:r>
            <a:r>
              <a:rPr sz="4801" spc="-306" dirty="0">
                <a:latin typeface="Tahoma"/>
                <a:cs typeface="Tahoma"/>
              </a:rPr>
              <a:t> </a:t>
            </a:r>
            <a:r>
              <a:rPr sz="4801" spc="94" dirty="0">
                <a:latin typeface="Tahoma"/>
                <a:cs typeface="Tahoma"/>
              </a:rPr>
              <a:t>design, </a:t>
            </a:r>
            <a:r>
              <a:rPr sz="4801" spc="-1490" dirty="0">
                <a:latin typeface="Tahoma"/>
                <a:cs typeface="Tahoma"/>
              </a:rPr>
              <a:t> </a:t>
            </a:r>
            <a:r>
              <a:rPr sz="4801" spc="194" dirty="0">
                <a:latin typeface="Tahoma"/>
                <a:cs typeface="Tahoma"/>
              </a:rPr>
              <a:t>you </a:t>
            </a:r>
            <a:r>
              <a:rPr sz="4801" spc="221" dirty="0">
                <a:latin typeface="Tahoma"/>
                <a:cs typeface="Tahoma"/>
              </a:rPr>
              <a:t>need </a:t>
            </a:r>
            <a:r>
              <a:rPr sz="4801" spc="191" dirty="0">
                <a:latin typeface="Tahoma"/>
                <a:cs typeface="Tahoma"/>
              </a:rPr>
              <a:t>to </a:t>
            </a:r>
            <a:r>
              <a:rPr sz="4801" spc="140" dirty="0">
                <a:latin typeface="Tahoma"/>
                <a:cs typeface="Tahoma"/>
              </a:rPr>
              <a:t>start </a:t>
            </a:r>
            <a:r>
              <a:rPr sz="4801" spc="145" dirty="0">
                <a:latin typeface="Tahoma"/>
                <a:cs typeface="Tahoma"/>
              </a:rPr>
              <a:t> </a:t>
            </a:r>
            <a:r>
              <a:rPr sz="4801" spc="160" dirty="0">
                <a:latin typeface="Tahoma"/>
                <a:cs typeface="Tahoma"/>
              </a:rPr>
              <a:t>with </a:t>
            </a:r>
            <a:r>
              <a:rPr sz="4801" spc="149" dirty="0">
                <a:latin typeface="Tahoma"/>
                <a:cs typeface="Tahoma"/>
              </a:rPr>
              <a:t>a </a:t>
            </a:r>
            <a:r>
              <a:rPr sz="4801" spc="176" dirty="0">
                <a:latin typeface="Tahoma"/>
                <a:cs typeface="Tahoma"/>
              </a:rPr>
              <a:t>thought </a:t>
            </a:r>
            <a:r>
              <a:rPr sz="4801" spc="179" dirty="0">
                <a:latin typeface="Tahoma"/>
                <a:cs typeface="Tahoma"/>
              </a:rPr>
              <a:t> </a:t>
            </a:r>
            <a:r>
              <a:rPr sz="4801" spc="91" dirty="0">
                <a:latin typeface="Tahoma"/>
                <a:cs typeface="Tahoma"/>
              </a:rPr>
              <a:t>that’s</a:t>
            </a:r>
            <a:r>
              <a:rPr sz="4801" spc="-264" dirty="0">
                <a:latin typeface="Tahoma"/>
                <a:cs typeface="Tahoma"/>
              </a:rPr>
              <a:t> </a:t>
            </a:r>
            <a:r>
              <a:rPr sz="4801" spc="210" dirty="0">
                <a:latin typeface="Tahoma"/>
                <a:cs typeface="Tahoma"/>
              </a:rPr>
              <a:t>worth</a:t>
            </a:r>
            <a:endParaRPr sz="4801" dirty="0">
              <a:latin typeface="Tahoma"/>
              <a:cs typeface="Tahoma"/>
            </a:endParaRPr>
          </a:p>
          <a:p>
            <a:pPr marL="12701">
              <a:lnSpc>
                <a:spcPts val="4801"/>
              </a:lnSpc>
            </a:pPr>
            <a:r>
              <a:rPr sz="4801" spc="191" dirty="0">
                <a:latin typeface="Tahoma"/>
                <a:cs typeface="Tahoma"/>
              </a:rPr>
              <a:t>remembering.</a:t>
            </a:r>
            <a:endParaRPr sz="4801" dirty="0">
              <a:latin typeface="Tahoma"/>
              <a:cs typeface="Tahoma"/>
            </a:endParaRPr>
          </a:p>
          <a:p>
            <a:pPr marL="2731972">
              <a:spcBef>
                <a:spcPts val="40"/>
              </a:spcBef>
            </a:pPr>
            <a:r>
              <a:rPr sz="2800" spc="106" dirty="0">
                <a:latin typeface="Tahoma"/>
                <a:cs typeface="Tahoma"/>
              </a:rPr>
              <a:t>Thomas</a:t>
            </a:r>
            <a:r>
              <a:rPr sz="2800" spc="-185" dirty="0">
                <a:latin typeface="Tahoma"/>
                <a:cs typeface="Tahoma"/>
              </a:rPr>
              <a:t> </a:t>
            </a:r>
            <a:r>
              <a:rPr sz="2800" spc="149" dirty="0">
                <a:latin typeface="Tahoma"/>
                <a:cs typeface="Tahoma"/>
              </a:rPr>
              <a:t>Manss</a:t>
            </a:r>
            <a:endParaRPr sz="2800" dirty="0">
              <a:latin typeface="Tahoma"/>
              <a:cs typeface="Tahoma"/>
            </a:endParaRPr>
          </a:p>
        </p:txBody>
      </p:sp>
      <p:sp>
        <p:nvSpPr>
          <p:cNvPr id="12" name="Slide Number Placeholder 11">
            <a:extLst>
              <a:ext uri="{FF2B5EF4-FFF2-40B4-BE49-F238E27FC236}">
                <a16:creationId xmlns:a16="http://schemas.microsoft.com/office/drawing/2014/main" id="{4CB0CBB1-66B7-B9E1-A300-60392555645B}"/>
              </a:ext>
            </a:extLst>
          </p:cNvPr>
          <p:cNvSpPr>
            <a:spLocks noGrp="1"/>
          </p:cNvSpPr>
          <p:nvPr>
            <p:ph type="sldNum" sz="quarter" idx="7"/>
          </p:nvPr>
        </p:nvSpPr>
        <p:spPr>
          <a:xfrm>
            <a:off x="4078582" y="92946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11486" y="3272884"/>
            <a:ext cx="246436" cy="247502"/>
          </a:xfrm>
          <a:prstGeom prst="rect">
            <a:avLst/>
          </a:prstGeom>
        </p:spPr>
      </p:pic>
      <p:sp>
        <p:nvSpPr>
          <p:cNvPr id="3" name="object 3"/>
          <p:cNvSpPr txBox="1"/>
          <p:nvPr/>
        </p:nvSpPr>
        <p:spPr>
          <a:xfrm>
            <a:off x="3670611" y="3270167"/>
            <a:ext cx="128270"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1</a:t>
            </a:r>
            <a:endParaRPr sz="1301">
              <a:latin typeface="Verdana"/>
              <a:cs typeface="Verdana"/>
            </a:endParaRPr>
          </a:p>
        </p:txBody>
      </p:sp>
      <p:pic>
        <p:nvPicPr>
          <p:cNvPr id="4" name="object 4"/>
          <p:cNvPicPr/>
          <p:nvPr/>
        </p:nvPicPr>
        <p:blipFill>
          <a:blip r:embed="rId3" cstate="print"/>
          <a:stretch>
            <a:fillRect/>
          </a:stretch>
        </p:blipFill>
        <p:spPr>
          <a:xfrm>
            <a:off x="5977172" y="3272884"/>
            <a:ext cx="246436" cy="247502"/>
          </a:xfrm>
          <a:prstGeom prst="rect">
            <a:avLst/>
          </a:prstGeom>
        </p:spPr>
      </p:pic>
      <p:sp>
        <p:nvSpPr>
          <p:cNvPr id="5" name="object 5"/>
          <p:cNvSpPr txBox="1"/>
          <p:nvPr/>
        </p:nvSpPr>
        <p:spPr>
          <a:xfrm>
            <a:off x="6024802" y="3264943"/>
            <a:ext cx="144146"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2</a:t>
            </a:r>
            <a:endParaRPr sz="1301">
              <a:latin typeface="Verdana"/>
              <a:cs typeface="Verdana"/>
            </a:endParaRPr>
          </a:p>
        </p:txBody>
      </p:sp>
      <p:pic>
        <p:nvPicPr>
          <p:cNvPr id="6" name="object 6"/>
          <p:cNvPicPr/>
          <p:nvPr/>
        </p:nvPicPr>
        <p:blipFill>
          <a:blip r:embed="rId4" cstate="print"/>
          <a:stretch>
            <a:fillRect/>
          </a:stretch>
        </p:blipFill>
        <p:spPr>
          <a:xfrm>
            <a:off x="8130351" y="3275272"/>
            <a:ext cx="246436" cy="247502"/>
          </a:xfrm>
          <a:prstGeom prst="rect">
            <a:avLst/>
          </a:prstGeom>
        </p:spPr>
      </p:pic>
      <p:sp>
        <p:nvSpPr>
          <p:cNvPr id="7" name="object 7"/>
          <p:cNvSpPr txBox="1"/>
          <p:nvPr/>
        </p:nvSpPr>
        <p:spPr>
          <a:xfrm>
            <a:off x="8180113" y="3270167"/>
            <a:ext cx="147320"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3</a:t>
            </a:r>
            <a:endParaRPr sz="1301">
              <a:latin typeface="Verdana"/>
              <a:cs typeface="Verdana"/>
            </a:endParaRPr>
          </a:p>
        </p:txBody>
      </p:sp>
      <p:grpSp>
        <p:nvGrpSpPr>
          <p:cNvPr id="8" name="object 8"/>
          <p:cNvGrpSpPr/>
          <p:nvPr/>
        </p:nvGrpSpPr>
        <p:grpSpPr>
          <a:xfrm>
            <a:off x="5175055" y="3888371"/>
            <a:ext cx="4625975" cy="1241426"/>
            <a:chOff x="5098608" y="2494775"/>
            <a:chExt cx="4625975" cy="1241425"/>
          </a:xfrm>
        </p:grpSpPr>
        <p:sp>
          <p:nvSpPr>
            <p:cNvPr id="9" name="object 9"/>
            <p:cNvSpPr/>
            <p:nvPr/>
          </p:nvSpPr>
          <p:spPr>
            <a:xfrm>
              <a:off x="5156530" y="2553245"/>
              <a:ext cx="4558665" cy="1173480"/>
            </a:xfrm>
            <a:custGeom>
              <a:avLst/>
              <a:gdLst/>
              <a:ahLst/>
              <a:cxnLst/>
              <a:rect l="l" t="t" r="r" b="b"/>
              <a:pathLst>
                <a:path w="4558665" h="1173479">
                  <a:moveTo>
                    <a:pt x="4558614" y="0"/>
                  </a:moveTo>
                  <a:lnTo>
                    <a:pt x="4519079" y="0"/>
                  </a:lnTo>
                  <a:lnTo>
                    <a:pt x="4519079" y="1134110"/>
                  </a:lnTo>
                  <a:lnTo>
                    <a:pt x="0" y="1134110"/>
                  </a:lnTo>
                  <a:lnTo>
                    <a:pt x="0" y="1173480"/>
                  </a:lnTo>
                  <a:lnTo>
                    <a:pt x="4558614" y="1173480"/>
                  </a:lnTo>
                  <a:lnTo>
                    <a:pt x="4558614" y="1134110"/>
                  </a:lnTo>
                  <a:lnTo>
                    <a:pt x="4558614" y="0"/>
                  </a:lnTo>
                  <a:close/>
                </a:path>
              </a:pathLst>
            </a:custGeom>
            <a:solidFill>
              <a:srgbClr val="F9C273"/>
            </a:solidFill>
          </p:spPr>
          <p:txBody>
            <a:bodyPr wrap="square" lIns="0" tIns="0" rIns="0" bIns="0" rtlCol="0"/>
            <a:lstStyle/>
            <a:p>
              <a:endParaRPr sz="1154"/>
            </a:p>
          </p:txBody>
        </p:sp>
        <p:sp>
          <p:nvSpPr>
            <p:cNvPr id="10" name="object 10"/>
            <p:cNvSpPr/>
            <p:nvPr/>
          </p:nvSpPr>
          <p:spPr>
            <a:xfrm>
              <a:off x="5098605" y="2494825"/>
              <a:ext cx="4625975" cy="1240790"/>
            </a:xfrm>
            <a:custGeom>
              <a:avLst/>
              <a:gdLst/>
              <a:ahLst/>
              <a:cxnLst/>
              <a:rect l="l" t="t" r="r" b="b"/>
              <a:pathLst>
                <a:path w="4625975" h="1240789">
                  <a:moveTo>
                    <a:pt x="4577004" y="0"/>
                  </a:moveTo>
                  <a:lnTo>
                    <a:pt x="0" y="0"/>
                  </a:lnTo>
                  <a:lnTo>
                    <a:pt x="0" y="4064"/>
                  </a:lnTo>
                  <a:lnTo>
                    <a:pt x="4577004" y="4064"/>
                  </a:lnTo>
                  <a:lnTo>
                    <a:pt x="4577004" y="0"/>
                  </a:lnTo>
                  <a:close/>
                </a:path>
                <a:path w="4625975" h="1240789">
                  <a:moveTo>
                    <a:pt x="4625352" y="48260"/>
                  </a:moveTo>
                  <a:lnTo>
                    <a:pt x="4577004" y="48260"/>
                  </a:lnTo>
                  <a:lnTo>
                    <a:pt x="4577004" y="9194"/>
                  </a:lnTo>
                  <a:lnTo>
                    <a:pt x="4567809" y="9194"/>
                  </a:lnTo>
                  <a:lnTo>
                    <a:pt x="4567809" y="1183551"/>
                  </a:lnTo>
                  <a:lnTo>
                    <a:pt x="4577004" y="1183551"/>
                  </a:lnTo>
                  <a:lnTo>
                    <a:pt x="4577004" y="58420"/>
                  </a:lnTo>
                  <a:lnTo>
                    <a:pt x="4616539" y="58420"/>
                  </a:lnTo>
                  <a:lnTo>
                    <a:pt x="4616539" y="1231900"/>
                  </a:lnTo>
                  <a:lnTo>
                    <a:pt x="57924" y="1231900"/>
                  </a:lnTo>
                  <a:lnTo>
                    <a:pt x="57924" y="1192530"/>
                  </a:lnTo>
                  <a:lnTo>
                    <a:pt x="4577004" y="1192530"/>
                  </a:lnTo>
                  <a:lnTo>
                    <a:pt x="4577004" y="1183640"/>
                  </a:lnTo>
                  <a:lnTo>
                    <a:pt x="9194" y="1183640"/>
                  </a:lnTo>
                  <a:lnTo>
                    <a:pt x="9194" y="8890"/>
                  </a:lnTo>
                  <a:lnTo>
                    <a:pt x="0" y="8890"/>
                  </a:lnTo>
                  <a:lnTo>
                    <a:pt x="0" y="1183640"/>
                  </a:lnTo>
                  <a:lnTo>
                    <a:pt x="0" y="1192530"/>
                  </a:lnTo>
                  <a:lnTo>
                    <a:pt x="48729" y="1192530"/>
                  </a:lnTo>
                  <a:lnTo>
                    <a:pt x="48729" y="1231900"/>
                  </a:lnTo>
                  <a:lnTo>
                    <a:pt x="48729" y="1240790"/>
                  </a:lnTo>
                  <a:lnTo>
                    <a:pt x="4625352" y="1240790"/>
                  </a:lnTo>
                  <a:lnTo>
                    <a:pt x="4625352" y="1231900"/>
                  </a:lnTo>
                  <a:lnTo>
                    <a:pt x="4625352" y="58420"/>
                  </a:lnTo>
                  <a:lnTo>
                    <a:pt x="4625352" y="48260"/>
                  </a:lnTo>
                  <a:close/>
                </a:path>
              </a:pathLst>
            </a:custGeom>
            <a:solidFill>
              <a:srgbClr val="000000"/>
            </a:solidFill>
          </p:spPr>
          <p:txBody>
            <a:bodyPr wrap="square" lIns="0" tIns="0" rIns="0" bIns="0" rtlCol="0"/>
            <a:lstStyle/>
            <a:p>
              <a:endParaRPr sz="1154"/>
            </a:p>
          </p:txBody>
        </p:sp>
        <p:sp>
          <p:nvSpPr>
            <p:cNvPr id="11" name="object 11"/>
            <p:cNvSpPr/>
            <p:nvPr/>
          </p:nvSpPr>
          <p:spPr>
            <a:xfrm>
              <a:off x="5102721" y="2498887"/>
              <a:ext cx="4567555" cy="240029"/>
            </a:xfrm>
            <a:custGeom>
              <a:avLst/>
              <a:gdLst/>
              <a:ahLst/>
              <a:cxnLst/>
              <a:rect l="l" t="t" r="r" b="b"/>
              <a:pathLst>
                <a:path w="4567555" h="240030">
                  <a:moveTo>
                    <a:pt x="4567252" y="239630"/>
                  </a:moveTo>
                  <a:lnTo>
                    <a:pt x="0" y="239630"/>
                  </a:lnTo>
                  <a:lnTo>
                    <a:pt x="0" y="0"/>
                  </a:lnTo>
                  <a:lnTo>
                    <a:pt x="4567252" y="0"/>
                  </a:lnTo>
                  <a:lnTo>
                    <a:pt x="4567252" y="239630"/>
                  </a:lnTo>
                  <a:close/>
                </a:path>
              </a:pathLst>
            </a:custGeom>
            <a:solidFill>
              <a:srgbClr val="F9C273"/>
            </a:solidFill>
          </p:spPr>
          <p:txBody>
            <a:bodyPr wrap="square" lIns="0" tIns="0" rIns="0" bIns="0" rtlCol="0"/>
            <a:lstStyle/>
            <a:p>
              <a:endParaRPr sz="1154"/>
            </a:p>
          </p:txBody>
        </p:sp>
        <p:sp>
          <p:nvSpPr>
            <p:cNvPr id="12" name="object 12"/>
            <p:cNvSpPr/>
            <p:nvPr/>
          </p:nvSpPr>
          <p:spPr>
            <a:xfrm>
              <a:off x="5098605" y="2494775"/>
              <a:ext cx="4575810" cy="248285"/>
            </a:xfrm>
            <a:custGeom>
              <a:avLst/>
              <a:gdLst/>
              <a:ahLst/>
              <a:cxnLst/>
              <a:rect l="l" t="t" r="r" b="b"/>
              <a:pathLst>
                <a:path w="4575809" h="248285">
                  <a:moveTo>
                    <a:pt x="4575480" y="0"/>
                  </a:moveTo>
                  <a:lnTo>
                    <a:pt x="4567250" y="0"/>
                  </a:lnTo>
                  <a:lnTo>
                    <a:pt x="4567250" y="8229"/>
                  </a:lnTo>
                  <a:lnTo>
                    <a:pt x="4567250" y="239636"/>
                  </a:lnTo>
                  <a:lnTo>
                    <a:pt x="8216" y="239636"/>
                  </a:lnTo>
                  <a:lnTo>
                    <a:pt x="8216" y="8229"/>
                  </a:lnTo>
                  <a:lnTo>
                    <a:pt x="4567250" y="8229"/>
                  </a:lnTo>
                  <a:lnTo>
                    <a:pt x="4567250" y="0"/>
                  </a:lnTo>
                  <a:lnTo>
                    <a:pt x="8216" y="0"/>
                  </a:lnTo>
                  <a:lnTo>
                    <a:pt x="0" y="0"/>
                  </a:lnTo>
                  <a:lnTo>
                    <a:pt x="0" y="247865"/>
                  </a:lnTo>
                  <a:lnTo>
                    <a:pt x="8216" y="247865"/>
                  </a:lnTo>
                  <a:lnTo>
                    <a:pt x="4567250" y="247865"/>
                  </a:lnTo>
                  <a:lnTo>
                    <a:pt x="4575480" y="247865"/>
                  </a:lnTo>
                  <a:lnTo>
                    <a:pt x="4575480" y="0"/>
                  </a:lnTo>
                  <a:close/>
                </a:path>
              </a:pathLst>
            </a:custGeom>
            <a:solidFill>
              <a:srgbClr val="000000"/>
            </a:solidFill>
          </p:spPr>
          <p:txBody>
            <a:bodyPr wrap="square" lIns="0" tIns="0" rIns="0" bIns="0" rtlCol="0"/>
            <a:lstStyle/>
            <a:p>
              <a:endParaRPr sz="1154"/>
            </a:p>
          </p:txBody>
        </p:sp>
        <p:sp>
          <p:nvSpPr>
            <p:cNvPr id="13" name="object 13"/>
            <p:cNvSpPr/>
            <p:nvPr/>
          </p:nvSpPr>
          <p:spPr>
            <a:xfrm>
              <a:off x="5274475" y="2917765"/>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FFFFAA"/>
            </a:solidFill>
          </p:spPr>
          <p:txBody>
            <a:bodyPr wrap="square" lIns="0" tIns="0" rIns="0" bIns="0" rtlCol="0"/>
            <a:lstStyle/>
            <a:p>
              <a:endParaRPr sz="1154"/>
            </a:p>
          </p:txBody>
        </p:sp>
        <p:sp>
          <p:nvSpPr>
            <p:cNvPr id="14" name="object 14"/>
            <p:cNvSpPr/>
            <p:nvPr/>
          </p:nvSpPr>
          <p:spPr>
            <a:xfrm>
              <a:off x="5272565" y="2915855"/>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grpSp>
        <p:nvGrpSpPr>
          <p:cNvPr id="15" name="object 15"/>
          <p:cNvGrpSpPr/>
          <p:nvPr/>
        </p:nvGrpSpPr>
        <p:grpSpPr>
          <a:xfrm>
            <a:off x="5175040" y="5267194"/>
            <a:ext cx="4625975" cy="1314450"/>
            <a:chOff x="5098593" y="3873598"/>
            <a:chExt cx="4625975" cy="1314450"/>
          </a:xfrm>
        </p:grpSpPr>
        <p:sp>
          <p:nvSpPr>
            <p:cNvPr id="16" name="object 16"/>
            <p:cNvSpPr/>
            <p:nvPr/>
          </p:nvSpPr>
          <p:spPr>
            <a:xfrm>
              <a:off x="5156517" y="3932021"/>
              <a:ext cx="4558665" cy="1250950"/>
            </a:xfrm>
            <a:custGeom>
              <a:avLst/>
              <a:gdLst/>
              <a:ahLst/>
              <a:cxnLst/>
              <a:rect l="l" t="t" r="r" b="b"/>
              <a:pathLst>
                <a:path w="4558665" h="1250950">
                  <a:moveTo>
                    <a:pt x="4558614" y="0"/>
                  </a:moveTo>
                  <a:lnTo>
                    <a:pt x="4519066" y="0"/>
                  </a:lnTo>
                  <a:lnTo>
                    <a:pt x="4519066" y="1210310"/>
                  </a:lnTo>
                  <a:lnTo>
                    <a:pt x="0" y="1210310"/>
                  </a:lnTo>
                  <a:lnTo>
                    <a:pt x="0" y="1250950"/>
                  </a:lnTo>
                  <a:lnTo>
                    <a:pt x="4558614" y="1250950"/>
                  </a:lnTo>
                  <a:lnTo>
                    <a:pt x="4558614" y="1210310"/>
                  </a:lnTo>
                  <a:lnTo>
                    <a:pt x="4558614" y="0"/>
                  </a:lnTo>
                  <a:close/>
                </a:path>
              </a:pathLst>
            </a:custGeom>
            <a:solidFill>
              <a:srgbClr val="F9C273"/>
            </a:solidFill>
          </p:spPr>
          <p:txBody>
            <a:bodyPr wrap="square" lIns="0" tIns="0" rIns="0" bIns="0" rtlCol="0"/>
            <a:lstStyle/>
            <a:p>
              <a:endParaRPr sz="1154"/>
            </a:p>
          </p:txBody>
        </p:sp>
        <p:sp>
          <p:nvSpPr>
            <p:cNvPr id="17" name="object 17"/>
            <p:cNvSpPr/>
            <p:nvPr/>
          </p:nvSpPr>
          <p:spPr>
            <a:xfrm>
              <a:off x="5098592" y="3873601"/>
              <a:ext cx="4625340" cy="1314450"/>
            </a:xfrm>
            <a:custGeom>
              <a:avLst/>
              <a:gdLst/>
              <a:ahLst/>
              <a:cxnLst/>
              <a:rect l="l" t="t" r="r" b="b"/>
              <a:pathLst>
                <a:path w="4625340" h="1314450">
                  <a:moveTo>
                    <a:pt x="4576991" y="0"/>
                  </a:moveTo>
                  <a:lnTo>
                    <a:pt x="0" y="0"/>
                  </a:lnTo>
                  <a:lnTo>
                    <a:pt x="0" y="7721"/>
                  </a:lnTo>
                  <a:lnTo>
                    <a:pt x="4576991" y="7721"/>
                  </a:lnTo>
                  <a:lnTo>
                    <a:pt x="4576991" y="0"/>
                  </a:lnTo>
                  <a:close/>
                </a:path>
                <a:path w="4625340" h="1314450">
                  <a:moveTo>
                    <a:pt x="4625340" y="48260"/>
                  </a:moveTo>
                  <a:lnTo>
                    <a:pt x="4616539" y="48260"/>
                  </a:lnTo>
                  <a:lnTo>
                    <a:pt x="4616539" y="58420"/>
                  </a:lnTo>
                  <a:lnTo>
                    <a:pt x="4616539" y="1309370"/>
                  </a:lnTo>
                  <a:lnTo>
                    <a:pt x="57924" y="1309370"/>
                  </a:lnTo>
                  <a:lnTo>
                    <a:pt x="57924" y="1268730"/>
                  </a:lnTo>
                  <a:lnTo>
                    <a:pt x="4576991" y="1268730"/>
                  </a:lnTo>
                  <a:lnTo>
                    <a:pt x="4576991" y="1260170"/>
                  </a:lnTo>
                  <a:lnTo>
                    <a:pt x="4576991" y="1259840"/>
                  </a:lnTo>
                  <a:lnTo>
                    <a:pt x="4576991" y="58420"/>
                  </a:lnTo>
                  <a:lnTo>
                    <a:pt x="4616539" y="58420"/>
                  </a:lnTo>
                  <a:lnTo>
                    <a:pt x="4616539" y="48260"/>
                  </a:lnTo>
                  <a:lnTo>
                    <a:pt x="4576991" y="48260"/>
                  </a:lnTo>
                  <a:lnTo>
                    <a:pt x="4576991" y="9194"/>
                  </a:lnTo>
                  <a:lnTo>
                    <a:pt x="4567796" y="9194"/>
                  </a:lnTo>
                  <a:lnTo>
                    <a:pt x="4567796" y="1259840"/>
                  </a:lnTo>
                  <a:lnTo>
                    <a:pt x="9194" y="1259840"/>
                  </a:lnTo>
                  <a:lnTo>
                    <a:pt x="9194" y="8890"/>
                  </a:lnTo>
                  <a:lnTo>
                    <a:pt x="0" y="8890"/>
                  </a:lnTo>
                  <a:lnTo>
                    <a:pt x="0" y="1259840"/>
                  </a:lnTo>
                  <a:lnTo>
                    <a:pt x="0" y="1268730"/>
                  </a:lnTo>
                  <a:lnTo>
                    <a:pt x="48729" y="1268730"/>
                  </a:lnTo>
                  <a:lnTo>
                    <a:pt x="48729" y="1309370"/>
                  </a:lnTo>
                  <a:lnTo>
                    <a:pt x="48729" y="1314450"/>
                  </a:lnTo>
                  <a:lnTo>
                    <a:pt x="4625340" y="1314450"/>
                  </a:lnTo>
                  <a:lnTo>
                    <a:pt x="4625340" y="1309370"/>
                  </a:lnTo>
                  <a:lnTo>
                    <a:pt x="4625340" y="58420"/>
                  </a:lnTo>
                  <a:lnTo>
                    <a:pt x="4625340" y="48260"/>
                  </a:lnTo>
                  <a:close/>
                </a:path>
              </a:pathLst>
            </a:custGeom>
            <a:solidFill>
              <a:srgbClr val="000000"/>
            </a:solidFill>
          </p:spPr>
          <p:txBody>
            <a:bodyPr wrap="square" lIns="0" tIns="0" rIns="0" bIns="0" rtlCol="0"/>
            <a:lstStyle/>
            <a:p>
              <a:endParaRPr sz="1154"/>
            </a:p>
          </p:txBody>
        </p:sp>
        <p:sp>
          <p:nvSpPr>
            <p:cNvPr id="18" name="object 18"/>
            <p:cNvSpPr/>
            <p:nvPr/>
          </p:nvSpPr>
          <p:spPr>
            <a:xfrm>
              <a:off x="5102724" y="3881313"/>
              <a:ext cx="4569460" cy="240029"/>
            </a:xfrm>
            <a:custGeom>
              <a:avLst/>
              <a:gdLst/>
              <a:ahLst/>
              <a:cxnLst/>
              <a:rect l="l" t="t" r="r" b="b"/>
              <a:pathLst>
                <a:path w="4569459" h="240029">
                  <a:moveTo>
                    <a:pt x="4569049" y="239630"/>
                  </a:moveTo>
                  <a:lnTo>
                    <a:pt x="0" y="239630"/>
                  </a:lnTo>
                  <a:lnTo>
                    <a:pt x="0" y="0"/>
                  </a:lnTo>
                  <a:lnTo>
                    <a:pt x="4569049" y="0"/>
                  </a:lnTo>
                  <a:lnTo>
                    <a:pt x="4569049" y="239630"/>
                  </a:lnTo>
                  <a:close/>
                </a:path>
              </a:pathLst>
            </a:custGeom>
            <a:solidFill>
              <a:srgbClr val="F9C273"/>
            </a:solidFill>
          </p:spPr>
          <p:txBody>
            <a:bodyPr wrap="square" lIns="0" tIns="0" rIns="0" bIns="0" rtlCol="0"/>
            <a:lstStyle/>
            <a:p>
              <a:endParaRPr sz="1154"/>
            </a:p>
          </p:txBody>
        </p:sp>
        <p:sp>
          <p:nvSpPr>
            <p:cNvPr id="19" name="object 19"/>
            <p:cNvSpPr/>
            <p:nvPr/>
          </p:nvSpPr>
          <p:spPr>
            <a:xfrm>
              <a:off x="5098605" y="3877208"/>
              <a:ext cx="4577080" cy="248285"/>
            </a:xfrm>
            <a:custGeom>
              <a:avLst/>
              <a:gdLst/>
              <a:ahLst/>
              <a:cxnLst/>
              <a:rect l="l" t="t" r="r" b="b"/>
              <a:pathLst>
                <a:path w="4577080" h="248285">
                  <a:moveTo>
                    <a:pt x="4577080" y="0"/>
                  </a:moveTo>
                  <a:lnTo>
                    <a:pt x="4569053" y="0"/>
                  </a:lnTo>
                  <a:lnTo>
                    <a:pt x="4569053" y="8229"/>
                  </a:lnTo>
                  <a:lnTo>
                    <a:pt x="4569053" y="239623"/>
                  </a:lnTo>
                  <a:lnTo>
                    <a:pt x="8229" y="239623"/>
                  </a:lnTo>
                  <a:lnTo>
                    <a:pt x="8229" y="8229"/>
                  </a:lnTo>
                  <a:lnTo>
                    <a:pt x="4569053" y="8229"/>
                  </a:lnTo>
                  <a:lnTo>
                    <a:pt x="4569053" y="0"/>
                  </a:lnTo>
                  <a:lnTo>
                    <a:pt x="8229" y="0"/>
                  </a:lnTo>
                  <a:lnTo>
                    <a:pt x="0" y="0"/>
                  </a:lnTo>
                  <a:lnTo>
                    <a:pt x="0" y="247853"/>
                  </a:lnTo>
                  <a:lnTo>
                    <a:pt x="8229" y="247853"/>
                  </a:lnTo>
                  <a:lnTo>
                    <a:pt x="4569053" y="247853"/>
                  </a:lnTo>
                  <a:lnTo>
                    <a:pt x="4577080" y="247853"/>
                  </a:lnTo>
                  <a:lnTo>
                    <a:pt x="4577080" y="0"/>
                  </a:lnTo>
                  <a:close/>
                </a:path>
              </a:pathLst>
            </a:custGeom>
            <a:solidFill>
              <a:srgbClr val="000000"/>
            </a:solidFill>
          </p:spPr>
          <p:txBody>
            <a:bodyPr wrap="square" lIns="0" tIns="0" rIns="0" bIns="0" rtlCol="0"/>
            <a:lstStyle/>
            <a:p>
              <a:endParaRPr sz="1154"/>
            </a:p>
          </p:txBody>
        </p:sp>
        <p:sp>
          <p:nvSpPr>
            <p:cNvPr id="20" name="object 20"/>
            <p:cNvSpPr/>
            <p:nvPr/>
          </p:nvSpPr>
          <p:spPr>
            <a:xfrm>
              <a:off x="5274475" y="4293454"/>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FFFFAA"/>
            </a:solidFill>
          </p:spPr>
          <p:txBody>
            <a:bodyPr wrap="square" lIns="0" tIns="0" rIns="0" bIns="0" rtlCol="0"/>
            <a:lstStyle/>
            <a:p>
              <a:endParaRPr sz="1154"/>
            </a:p>
          </p:txBody>
        </p:sp>
        <p:sp>
          <p:nvSpPr>
            <p:cNvPr id="21" name="object 21"/>
            <p:cNvSpPr/>
            <p:nvPr/>
          </p:nvSpPr>
          <p:spPr>
            <a:xfrm>
              <a:off x="5272564" y="4291544"/>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grpSp>
        <p:nvGrpSpPr>
          <p:cNvPr id="22" name="object 22"/>
          <p:cNvGrpSpPr/>
          <p:nvPr/>
        </p:nvGrpSpPr>
        <p:grpSpPr>
          <a:xfrm>
            <a:off x="410577" y="6701973"/>
            <a:ext cx="9389110" cy="1375410"/>
            <a:chOff x="334132" y="5308377"/>
            <a:chExt cx="9389110" cy="1375410"/>
          </a:xfrm>
        </p:grpSpPr>
        <p:sp>
          <p:nvSpPr>
            <p:cNvPr id="23" name="object 23"/>
            <p:cNvSpPr/>
            <p:nvPr/>
          </p:nvSpPr>
          <p:spPr>
            <a:xfrm>
              <a:off x="392061" y="5366803"/>
              <a:ext cx="9323070" cy="1308100"/>
            </a:xfrm>
            <a:custGeom>
              <a:avLst/>
              <a:gdLst/>
              <a:ahLst/>
              <a:cxnLst/>
              <a:rect l="l" t="t" r="r" b="b"/>
              <a:pathLst>
                <a:path w="9323070" h="1308100">
                  <a:moveTo>
                    <a:pt x="9323057" y="0"/>
                  </a:moveTo>
                  <a:lnTo>
                    <a:pt x="9283509" y="0"/>
                  </a:lnTo>
                  <a:lnTo>
                    <a:pt x="9283509" y="1268730"/>
                  </a:lnTo>
                  <a:lnTo>
                    <a:pt x="0" y="1268730"/>
                  </a:lnTo>
                  <a:lnTo>
                    <a:pt x="0" y="1308100"/>
                  </a:lnTo>
                  <a:lnTo>
                    <a:pt x="9323057" y="1308100"/>
                  </a:lnTo>
                  <a:lnTo>
                    <a:pt x="9323057" y="1268730"/>
                  </a:lnTo>
                  <a:lnTo>
                    <a:pt x="9323057" y="0"/>
                  </a:lnTo>
                  <a:close/>
                </a:path>
              </a:pathLst>
            </a:custGeom>
            <a:solidFill>
              <a:srgbClr val="F9C273"/>
            </a:solidFill>
          </p:spPr>
          <p:txBody>
            <a:bodyPr wrap="square" lIns="0" tIns="0" rIns="0" bIns="0" rtlCol="0"/>
            <a:lstStyle/>
            <a:p>
              <a:endParaRPr sz="1154"/>
            </a:p>
          </p:txBody>
        </p:sp>
        <p:sp>
          <p:nvSpPr>
            <p:cNvPr id="24" name="object 24"/>
            <p:cNvSpPr/>
            <p:nvPr/>
          </p:nvSpPr>
          <p:spPr>
            <a:xfrm>
              <a:off x="334124" y="5308383"/>
              <a:ext cx="9389110" cy="1375410"/>
            </a:xfrm>
            <a:custGeom>
              <a:avLst/>
              <a:gdLst/>
              <a:ahLst/>
              <a:cxnLst/>
              <a:rect l="l" t="t" r="r" b="b"/>
              <a:pathLst>
                <a:path w="9389110" h="1375409">
                  <a:moveTo>
                    <a:pt x="9341447" y="0"/>
                  </a:moveTo>
                  <a:lnTo>
                    <a:pt x="0" y="0"/>
                  </a:lnTo>
                  <a:lnTo>
                    <a:pt x="0" y="4114"/>
                  </a:lnTo>
                  <a:lnTo>
                    <a:pt x="9341447" y="4114"/>
                  </a:lnTo>
                  <a:lnTo>
                    <a:pt x="9341447" y="0"/>
                  </a:lnTo>
                  <a:close/>
                </a:path>
                <a:path w="9389110" h="1375409">
                  <a:moveTo>
                    <a:pt x="9388640" y="48260"/>
                  </a:moveTo>
                  <a:lnTo>
                    <a:pt x="9380995" y="48260"/>
                  </a:lnTo>
                  <a:lnTo>
                    <a:pt x="9380995" y="58420"/>
                  </a:lnTo>
                  <a:lnTo>
                    <a:pt x="9380995" y="1366520"/>
                  </a:lnTo>
                  <a:lnTo>
                    <a:pt x="57937" y="1366520"/>
                  </a:lnTo>
                  <a:lnTo>
                    <a:pt x="57937" y="1327150"/>
                  </a:lnTo>
                  <a:lnTo>
                    <a:pt x="9341447" y="1327150"/>
                  </a:lnTo>
                  <a:lnTo>
                    <a:pt x="9341447" y="1317574"/>
                  </a:lnTo>
                  <a:lnTo>
                    <a:pt x="9341447" y="1316990"/>
                  </a:lnTo>
                  <a:lnTo>
                    <a:pt x="9341447" y="58420"/>
                  </a:lnTo>
                  <a:lnTo>
                    <a:pt x="9380995" y="58420"/>
                  </a:lnTo>
                  <a:lnTo>
                    <a:pt x="9380995" y="48260"/>
                  </a:lnTo>
                  <a:lnTo>
                    <a:pt x="9341447" y="48260"/>
                  </a:lnTo>
                  <a:lnTo>
                    <a:pt x="9341447" y="9207"/>
                  </a:lnTo>
                  <a:lnTo>
                    <a:pt x="9332252" y="9207"/>
                  </a:lnTo>
                  <a:lnTo>
                    <a:pt x="9332252" y="1316990"/>
                  </a:lnTo>
                  <a:lnTo>
                    <a:pt x="9194" y="1316990"/>
                  </a:lnTo>
                  <a:lnTo>
                    <a:pt x="9194" y="8890"/>
                  </a:lnTo>
                  <a:lnTo>
                    <a:pt x="0" y="8890"/>
                  </a:lnTo>
                  <a:lnTo>
                    <a:pt x="0" y="1316990"/>
                  </a:lnTo>
                  <a:lnTo>
                    <a:pt x="0" y="1327150"/>
                  </a:lnTo>
                  <a:lnTo>
                    <a:pt x="48742" y="1327150"/>
                  </a:lnTo>
                  <a:lnTo>
                    <a:pt x="48742" y="1366520"/>
                  </a:lnTo>
                  <a:lnTo>
                    <a:pt x="48742" y="1375410"/>
                  </a:lnTo>
                  <a:lnTo>
                    <a:pt x="9388640" y="1375410"/>
                  </a:lnTo>
                  <a:lnTo>
                    <a:pt x="9388640" y="1366520"/>
                  </a:lnTo>
                  <a:lnTo>
                    <a:pt x="9388640" y="58420"/>
                  </a:lnTo>
                  <a:lnTo>
                    <a:pt x="9388640" y="48260"/>
                  </a:lnTo>
                  <a:close/>
                </a:path>
              </a:pathLst>
            </a:custGeom>
            <a:solidFill>
              <a:srgbClr val="000000"/>
            </a:solidFill>
          </p:spPr>
          <p:txBody>
            <a:bodyPr wrap="square" lIns="0" tIns="0" rIns="0" bIns="0" rtlCol="0"/>
            <a:lstStyle/>
            <a:p>
              <a:endParaRPr sz="1154"/>
            </a:p>
          </p:txBody>
        </p:sp>
        <p:sp>
          <p:nvSpPr>
            <p:cNvPr id="25" name="object 25"/>
            <p:cNvSpPr/>
            <p:nvPr/>
          </p:nvSpPr>
          <p:spPr>
            <a:xfrm>
              <a:off x="338277" y="5312489"/>
              <a:ext cx="9331960" cy="240029"/>
            </a:xfrm>
            <a:custGeom>
              <a:avLst/>
              <a:gdLst/>
              <a:ahLst/>
              <a:cxnLst/>
              <a:rect l="l" t="t" r="r" b="b"/>
              <a:pathLst>
                <a:path w="9331960" h="240029">
                  <a:moveTo>
                    <a:pt x="9331698" y="239630"/>
                  </a:moveTo>
                  <a:lnTo>
                    <a:pt x="0" y="239630"/>
                  </a:lnTo>
                  <a:lnTo>
                    <a:pt x="0" y="0"/>
                  </a:lnTo>
                  <a:lnTo>
                    <a:pt x="9331698" y="0"/>
                  </a:lnTo>
                  <a:lnTo>
                    <a:pt x="9331698" y="239630"/>
                  </a:lnTo>
                  <a:close/>
                </a:path>
              </a:pathLst>
            </a:custGeom>
            <a:solidFill>
              <a:srgbClr val="F9C273"/>
            </a:solidFill>
          </p:spPr>
          <p:txBody>
            <a:bodyPr wrap="square" lIns="0" tIns="0" rIns="0" bIns="0" rtlCol="0"/>
            <a:lstStyle/>
            <a:p>
              <a:endParaRPr sz="1154"/>
            </a:p>
          </p:txBody>
        </p:sp>
        <p:sp>
          <p:nvSpPr>
            <p:cNvPr id="26" name="object 26"/>
            <p:cNvSpPr/>
            <p:nvPr/>
          </p:nvSpPr>
          <p:spPr>
            <a:xfrm>
              <a:off x="334162" y="5308383"/>
              <a:ext cx="9339580" cy="248285"/>
            </a:xfrm>
            <a:custGeom>
              <a:avLst/>
              <a:gdLst/>
              <a:ahLst/>
              <a:cxnLst/>
              <a:rect l="l" t="t" r="r" b="b"/>
              <a:pathLst>
                <a:path w="9339580" h="248285">
                  <a:moveTo>
                    <a:pt x="9339580" y="0"/>
                  </a:moveTo>
                  <a:lnTo>
                    <a:pt x="9331693" y="0"/>
                  </a:lnTo>
                  <a:lnTo>
                    <a:pt x="9331693" y="8229"/>
                  </a:lnTo>
                  <a:lnTo>
                    <a:pt x="9331693" y="239636"/>
                  </a:lnTo>
                  <a:lnTo>
                    <a:pt x="8216" y="239636"/>
                  </a:lnTo>
                  <a:lnTo>
                    <a:pt x="8216" y="8229"/>
                  </a:lnTo>
                  <a:lnTo>
                    <a:pt x="9331693" y="8229"/>
                  </a:lnTo>
                  <a:lnTo>
                    <a:pt x="9331693" y="0"/>
                  </a:lnTo>
                  <a:lnTo>
                    <a:pt x="8216" y="0"/>
                  </a:lnTo>
                  <a:lnTo>
                    <a:pt x="0" y="0"/>
                  </a:lnTo>
                  <a:lnTo>
                    <a:pt x="0" y="247853"/>
                  </a:lnTo>
                  <a:lnTo>
                    <a:pt x="8216" y="247853"/>
                  </a:lnTo>
                  <a:lnTo>
                    <a:pt x="9331693" y="247853"/>
                  </a:lnTo>
                  <a:lnTo>
                    <a:pt x="9339580" y="247853"/>
                  </a:lnTo>
                  <a:lnTo>
                    <a:pt x="9339580" y="0"/>
                  </a:lnTo>
                  <a:close/>
                </a:path>
              </a:pathLst>
            </a:custGeom>
            <a:solidFill>
              <a:srgbClr val="000000"/>
            </a:solidFill>
          </p:spPr>
          <p:txBody>
            <a:bodyPr wrap="square" lIns="0" tIns="0" rIns="0" bIns="0" rtlCol="0"/>
            <a:lstStyle/>
            <a:p>
              <a:endParaRPr sz="1154"/>
            </a:p>
          </p:txBody>
        </p:sp>
        <p:sp>
          <p:nvSpPr>
            <p:cNvPr id="27" name="object 27"/>
            <p:cNvSpPr/>
            <p:nvPr/>
          </p:nvSpPr>
          <p:spPr>
            <a:xfrm>
              <a:off x="516571" y="5714817"/>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28" name="object 28"/>
            <p:cNvSpPr/>
            <p:nvPr/>
          </p:nvSpPr>
          <p:spPr>
            <a:xfrm>
              <a:off x="514661" y="5712907"/>
              <a:ext cx="478155" cy="481965"/>
            </a:xfrm>
            <a:custGeom>
              <a:avLst/>
              <a:gdLst/>
              <a:ahLst/>
              <a:cxnLst/>
              <a:rect l="l" t="t" r="r" b="b"/>
              <a:pathLst>
                <a:path w="478155" h="481964">
                  <a:moveTo>
                    <a:pt x="477592" y="481413"/>
                  </a:moveTo>
                  <a:lnTo>
                    <a:pt x="0" y="481413"/>
                  </a:lnTo>
                  <a:lnTo>
                    <a:pt x="0" y="0"/>
                  </a:lnTo>
                  <a:lnTo>
                    <a:pt x="395063"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grpSp>
        <p:nvGrpSpPr>
          <p:cNvPr id="29" name="object 29"/>
          <p:cNvGrpSpPr/>
          <p:nvPr/>
        </p:nvGrpSpPr>
        <p:grpSpPr>
          <a:xfrm>
            <a:off x="410596" y="5267194"/>
            <a:ext cx="4625975" cy="1314450"/>
            <a:chOff x="334150" y="3873598"/>
            <a:chExt cx="4625975" cy="1314450"/>
          </a:xfrm>
        </p:grpSpPr>
        <p:sp>
          <p:nvSpPr>
            <p:cNvPr id="30" name="object 30"/>
            <p:cNvSpPr/>
            <p:nvPr/>
          </p:nvSpPr>
          <p:spPr>
            <a:xfrm>
              <a:off x="392074" y="3932021"/>
              <a:ext cx="4558665" cy="1250950"/>
            </a:xfrm>
            <a:custGeom>
              <a:avLst/>
              <a:gdLst/>
              <a:ahLst/>
              <a:cxnLst/>
              <a:rect l="l" t="t" r="r" b="b"/>
              <a:pathLst>
                <a:path w="4558665" h="1250950">
                  <a:moveTo>
                    <a:pt x="4558614" y="0"/>
                  </a:moveTo>
                  <a:lnTo>
                    <a:pt x="4519066" y="0"/>
                  </a:lnTo>
                  <a:lnTo>
                    <a:pt x="4519066" y="1210310"/>
                  </a:lnTo>
                  <a:lnTo>
                    <a:pt x="0" y="1210310"/>
                  </a:lnTo>
                  <a:lnTo>
                    <a:pt x="0" y="1250950"/>
                  </a:lnTo>
                  <a:lnTo>
                    <a:pt x="4558614" y="1250950"/>
                  </a:lnTo>
                  <a:lnTo>
                    <a:pt x="4558614" y="1210310"/>
                  </a:lnTo>
                  <a:lnTo>
                    <a:pt x="4558614" y="0"/>
                  </a:lnTo>
                  <a:close/>
                </a:path>
              </a:pathLst>
            </a:custGeom>
            <a:solidFill>
              <a:srgbClr val="F9C273"/>
            </a:solidFill>
          </p:spPr>
          <p:txBody>
            <a:bodyPr wrap="square" lIns="0" tIns="0" rIns="0" bIns="0" rtlCol="0"/>
            <a:lstStyle/>
            <a:p>
              <a:endParaRPr sz="1154"/>
            </a:p>
          </p:txBody>
        </p:sp>
        <p:sp>
          <p:nvSpPr>
            <p:cNvPr id="31" name="object 31"/>
            <p:cNvSpPr/>
            <p:nvPr/>
          </p:nvSpPr>
          <p:spPr>
            <a:xfrm>
              <a:off x="334149" y="3873601"/>
              <a:ext cx="4625340" cy="1314450"/>
            </a:xfrm>
            <a:custGeom>
              <a:avLst/>
              <a:gdLst/>
              <a:ahLst/>
              <a:cxnLst/>
              <a:rect l="l" t="t" r="r" b="b"/>
              <a:pathLst>
                <a:path w="4625340" h="1314450">
                  <a:moveTo>
                    <a:pt x="4576991" y="0"/>
                  </a:moveTo>
                  <a:lnTo>
                    <a:pt x="0" y="0"/>
                  </a:lnTo>
                  <a:lnTo>
                    <a:pt x="0" y="7721"/>
                  </a:lnTo>
                  <a:lnTo>
                    <a:pt x="4576991" y="7721"/>
                  </a:lnTo>
                  <a:lnTo>
                    <a:pt x="4576991" y="0"/>
                  </a:lnTo>
                  <a:close/>
                </a:path>
                <a:path w="4625340" h="1314450">
                  <a:moveTo>
                    <a:pt x="4625340" y="48260"/>
                  </a:moveTo>
                  <a:lnTo>
                    <a:pt x="4616539" y="48260"/>
                  </a:lnTo>
                  <a:lnTo>
                    <a:pt x="4616539" y="58420"/>
                  </a:lnTo>
                  <a:lnTo>
                    <a:pt x="4616539" y="1309370"/>
                  </a:lnTo>
                  <a:lnTo>
                    <a:pt x="57924" y="1309370"/>
                  </a:lnTo>
                  <a:lnTo>
                    <a:pt x="57924" y="1268730"/>
                  </a:lnTo>
                  <a:lnTo>
                    <a:pt x="4576991" y="1268730"/>
                  </a:lnTo>
                  <a:lnTo>
                    <a:pt x="4576991" y="1260170"/>
                  </a:lnTo>
                  <a:lnTo>
                    <a:pt x="4576991" y="1259840"/>
                  </a:lnTo>
                  <a:lnTo>
                    <a:pt x="4576991" y="58420"/>
                  </a:lnTo>
                  <a:lnTo>
                    <a:pt x="4616539" y="58420"/>
                  </a:lnTo>
                  <a:lnTo>
                    <a:pt x="4616539" y="48260"/>
                  </a:lnTo>
                  <a:lnTo>
                    <a:pt x="4576991" y="48260"/>
                  </a:lnTo>
                  <a:lnTo>
                    <a:pt x="4576991" y="9194"/>
                  </a:lnTo>
                  <a:lnTo>
                    <a:pt x="4567796" y="9194"/>
                  </a:lnTo>
                  <a:lnTo>
                    <a:pt x="4567796" y="1259840"/>
                  </a:lnTo>
                  <a:lnTo>
                    <a:pt x="9194" y="1259840"/>
                  </a:lnTo>
                  <a:lnTo>
                    <a:pt x="9194" y="8890"/>
                  </a:lnTo>
                  <a:lnTo>
                    <a:pt x="0" y="8890"/>
                  </a:lnTo>
                  <a:lnTo>
                    <a:pt x="0" y="1259840"/>
                  </a:lnTo>
                  <a:lnTo>
                    <a:pt x="0" y="1268730"/>
                  </a:lnTo>
                  <a:lnTo>
                    <a:pt x="48729" y="1268730"/>
                  </a:lnTo>
                  <a:lnTo>
                    <a:pt x="48729" y="1309370"/>
                  </a:lnTo>
                  <a:lnTo>
                    <a:pt x="48729" y="1314450"/>
                  </a:lnTo>
                  <a:lnTo>
                    <a:pt x="4625340" y="1314450"/>
                  </a:lnTo>
                  <a:lnTo>
                    <a:pt x="4625340" y="1309370"/>
                  </a:lnTo>
                  <a:lnTo>
                    <a:pt x="4625340" y="58420"/>
                  </a:lnTo>
                  <a:lnTo>
                    <a:pt x="4625340" y="48260"/>
                  </a:lnTo>
                  <a:close/>
                </a:path>
              </a:pathLst>
            </a:custGeom>
            <a:solidFill>
              <a:srgbClr val="000000"/>
            </a:solidFill>
          </p:spPr>
          <p:txBody>
            <a:bodyPr wrap="square" lIns="0" tIns="0" rIns="0" bIns="0" rtlCol="0"/>
            <a:lstStyle/>
            <a:p>
              <a:endParaRPr sz="1154"/>
            </a:p>
          </p:txBody>
        </p:sp>
        <p:sp>
          <p:nvSpPr>
            <p:cNvPr id="32" name="object 32"/>
            <p:cNvSpPr/>
            <p:nvPr/>
          </p:nvSpPr>
          <p:spPr>
            <a:xfrm>
              <a:off x="338274" y="3881318"/>
              <a:ext cx="4567555" cy="240029"/>
            </a:xfrm>
            <a:custGeom>
              <a:avLst/>
              <a:gdLst/>
              <a:ahLst/>
              <a:cxnLst/>
              <a:rect l="l" t="t" r="r" b="b"/>
              <a:pathLst>
                <a:path w="4567555" h="240029">
                  <a:moveTo>
                    <a:pt x="4567253" y="239630"/>
                  </a:moveTo>
                  <a:lnTo>
                    <a:pt x="0" y="239630"/>
                  </a:lnTo>
                  <a:lnTo>
                    <a:pt x="0" y="0"/>
                  </a:lnTo>
                  <a:lnTo>
                    <a:pt x="4567253" y="0"/>
                  </a:lnTo>
                  <a:lnTo>
                    <a:pt x="4567253" y="239630"/>
                  </a:lnTo>
                  <a:close/>
                </a:path>
              </a:pathLst>
            </a:custGeom>
            <a:solidFill>
              <a:srgbClr val="F9C273"/>
            </a:solidFill>
          </p:spPr>
          <p:txBody>
            <a:bodyPr wrap="square" lIns="0" tIns="0" rIns="0" bIns="0" rtlCol="0"/>
            <a:lstStyle/>
            <a:p>
              <a:endParaRPr sz="1154"/>
            </a:p>
          </p:txBody>
        </p:sp>
        <p:sp>
          <p:nvSpPr>
            <p:cNvPr id="33" name="object 33"/>
            <p:cNvSpPr/>
            <p:nvPr/>
          </p:nvSpPr>
          <p:spPr>
            <a:xfrm>
              <a:off x="334149" y="3877208"/>
              <a:ext cx="4575810" cy="248285"/>
            </a:xfrm>
            <a:custGeom>
              <a:avLst/>
              <a:gdLst/>
              <a:ahLst/>
              <a:cxnLst/>
              <a:rect l="l" t="t" r="r" b="b"/>
              <a:pathLst>
                <a:path w="4575810" h="248285">
                  <a:moveTo>
                    <a:pt x="4575480" y="0"/>
                  </a:moveTo>
                  <a:lnTo>
                    <a:pt x="4567263" y="0"/>
                  </a:lnTo>
                  <a:lnTo>
                    <a:pt x="4567263" y="8229"/>
                  </a:lnTo>
                  <a:lnTo>
                    <a:pt x="4567263" y="239636"/>
                  </a:lnTo>
                  <a:lnTo>
                    <a:pt x="8229" y="239636"/>
                  </a:lnTo>
                  <a:lnTo>
                    <a:pt x="8229" y="8229"/>
                  </a:lnTo>
                  <a:lnTo>
                    <a:pt x="4567263" y="8229"/>
                  </a:lnTo>
                  <a:lnTo>
                    <a:pt x="4567263" y="0"/>
                  </a:lnTo>
                  <a:lnTo>
                    <a:pt x="8229" y="0"/>
                  </a:lnTo>
                  <a:lnTo>
                    <a:pt x="0" y="0"/>
                  </a:lnTo>
                  <a:lnTo>
                    <a:pt x="0" y="247865"/>
                  </a:lnTo>
                  <a:lnTo>
                    <a:pt x="8229" y="247865"/>
                  </a:lnTo>
                  <a:lnTo>
                    <a:pt x="4567263" y="247865"/>
                  </a:lnTo>
                  <a:lnTo>
                    <a:pt x="4575480" y="247865"/>
                  </a:lnTo>
                  <a:lnTo>
                    <a:pt x="4575480" y="0"/>
                  </a:lnTo>
                  <a:close/>
                </a:path>
              </a:pathLst>
            </a:custGeom>
            <a:solidFill>
              <a:srgbClr val="000000"/>
            </a:solidFill>
          </p:spPr>
          <p:txBody>
            <a:bodyPr wrap="square" lIns="0" tIns="0" rIns="0" bIns="0" rtlCol="0"/>
            <a:lstStyle/>
            <a:p>
              <a:endParaRPr sz="1154"/>
            </a:p>
          </p:txBody>
        </p:sp>
        <p:sp>
          <p:nvSpPr>
            <p:cNvPr id="34" name="object 34"/>
            <p:cNvSpPr/>
            <p:nvPr/>
          </p:nvSpPr>
          <p:spPr>
            <a:xfrm>
              <a:off x="516571" y="4293454"/>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35" name="object 35"/>
            <p:cNvSpPr/>
            <p:nvPr/>
          </p:nvSpPr>
          <p:spPr>
            <a:xfrm>
              <a:off x="514661" y="4291544"/>
              <a:ext cx="478155" cy="481965"/>
            </a:xfrm>
            <a:custGeom>
              <a:avLst/>
              <a:gdLst/>
              <a:ahLst/>
              <a:cxnLst/>
              <a:rect l="l" t="t" r="r" b="b"/>
              <a:pathLst>
                <a:path w="478155" h="481964">
                  <a:moveTo>
                    <a:pt x="477592" y="481413"/>
                  </a:moveTo>
                  <a:lnTo>
                    <a:pt x="0" y="481413"/>
                  </a:lnTo>
                  <a:lnTo>
                    <a:pt x="0" y="0"/>
                  </a:lnTo>
                  <a:lnTo>
                    <a:pt x="395063"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grpSp>
        <p:nvGrpSpPr>
          <p:cNvPr id="36" name="object 36"/>
          <p:cNvGrpSpPr/>
          <p:nvPr/>
        </p:nvGrpSpPr>
        <p:grpSpPr>
          <a:xfrm>
            <a:off x="1762520" y="3888326"/>
            <a:ext cx="3274060" cy="1241426"/>
            <a:chOff x="1686072" y="2494730"/>
            <a:chExt cx="3274060" cy="1241425"/>
          </a:xfrm>
        </p:grpSpPr>
        <p:sp>
          <p:nvSpPr>
            <p:cNvPr id="37" name="object 37"/>
            <p:cNvSpPr/>
            <p:nvPr/>
          </p:nvSpPr>
          <p:spPr>
            <a:xfrm>
              <a:off x="1744002" y="2553195"/>
              <a:ext cx="3206750" cy="1173480"/>
            </a:xfrm>
            <a:custGeom>
              <a:avLst/>
              <a:gdLst/>
              <a:ahLst/>
              <a:cxnLst/>
              <a:rect l="l" t="t" r="r" b="b"/>
              <a:pathLst>
                <a:path w="3206750" h="1173479">
                  <a:moveTo>
                    <a:pt x="3206750" y="0"/>
                  </a:moveTo>
                  <a:lnTo>
                    <a:pt x="3167202" y="0"/>
                  </a:lnTo>
                  <a:lnTo>
                    <a:pt x="3167202" y="1134110"/>
                  </a:lnTo>
                  <a:lnTo>
                    <a:pt x="0" y="1134110"/>
                  </a:lnTo>
                  <a:lnTo>
                    <a:pt x="0" y="1173480"/>
                  </a:lnTo>
                  <a:lnTo>
                    <a:pt x="3206750" y="1173480"/>
                  </a:lnTo>
                  <a:lnTo>
                    <a:pt x="3206750" y="1134110"/>
                  </a:lnTo>
                  <a:lnTo>
                    <a:pt x="3206750" y="0"/>
                  </a:lnTo>
                  <a:close/>
                </a:path>
              </a:pathLst>
            </a:custGeom>
            <a:solidFill>
              <a:srgbClr val="F9C273"/>
            </a:solidFill>
          </p:spPr>
          <p:txBody>
            <a:bodyPr wrap="square" lIns="0" tIns="0" rIns="0" bIns="0" rtlCol="0"/>
            <a:lstStyle/>
            <a:p>
              <a:endParaRPr sz="1154"/>
            </a:p>
          </p:txBody>
        </p:sp>
        <p:sp>
          <p:nvSpPr>
            <p:cNvPr id="38" name="object 38"/>
            <p:cNvSpPr/>
            <p:nvPr/>
          </p:nvSpPr>
          <p:spPr>
            <a:xfrm>
              <a:off x="1686064" y="2494775"/>
              <a:ext cx="3274060" cy="1240790"/>
            </a:xfrm>
            <a:custGeom>
              <a:avLst/>
              <a:gdLst/>
              <a:ahLst/>
              <a:cxnLst/>
              <a:rect l="l" t="t" r="r" b="b"/>
              <a:pathLst>
                <a:path w="3274060" h="1240789">
                  <a:moveTo>
                    <a:pt x="3225139" y="0"/>
                  </a:moveTo>
                  <a:lnTo>
                    <a:pt x="0" y="0"/>
                  </a:lnTo>
                  <a:lnTo>
                    <a:pt x="0" y="4076"/>
                  </a:lnTo>
                  <a:lnTo>
                    <a:pt x="3225139" y="4076"/>
                  </a:lnTo>
                  <a:lnTo>
                    <a:pt x="3225139" y="0"/>
                  </a:lnTo>
                  <a:close/>
                </a:path>
                <a:path w="3274060" h="1240789">
                  <a:moveTo>
                    <a:pt x="3273602" y="48260"/>
                  </a:moveTo>
                  <a:lnTo>
                    <a:pt x="3225139" y="48260"/>
                  </a:lnTo>
                  <a:lnTo>
                    <a:pt x="3225139" y="9194"/>
                  </a:lnTo>
                  <a:lnTo>
                    <a:pt x="3215944" y="9194"/>
                  </a:lnTo>
                  <a:lnTo>
                    <a:pt x="3215944" y="1183551"/>
                  </a:lnTo>
                  <a:lnTo>
                    <a:pt x="3225139" y="1183551"/>
                  </a:lnTo>
                  <a:lnTo>
                    <a:pt x="3225139" y="58420"/>
                  </a:lnTo>
                  <a:lnTo>
                    <a:pt x="3264687" y="58420"/>
                  </a:lnTo>
                  <a:lnTo>
                    <a:pt x="3264687" y="1231900"/>
                  </a:lnTo>
                  <a:lnTo>
                    <a:pt x="57937" y="1231900"/>
                  </a:lnTo>
                  <a:lnTo>
                    <a:pt x="57937" y="1192530"/>
                  </a:lnTo>
                  <a:lnTo>
                    <a:pt x="3225139" y="1192530"/>
                  </a:lnTo>
                  <a:lnTo>
                    <a:pt x="3225139" y="1183640"/>
                  </a:lnTo>
                  <a:lnTo>
                    <a:pt x="9194" y="1183640"/>
                  </a:lnTo>
                  <a:lnTo>
                    <a:pt x="9194" y="8890"/>
                  </a:lnTo>
                  <a:lnTo>
                    <a:pt x="0" y="8890"/>
                  </a:lnTo>
                  <a:lnTo>
                    <a:pt x="0" y="1183640"/>
                  </a:lnTo>
                  <a:lnTo>
                    <a:pt x="0" y="1192530"/>
                  </a:lnTo>
                  <a:lnTo>
                    <a:pt x="48742" y="1192530"/>
                  </a:lnTo>
                  <a:lnTo>
                    <a:pt x="48742" y="1231900"/>
                  </a:lnTo>
                  <a:lnTo>
                    <a:pt x="48742" y="1240790"/>
                  </a:lnTo>
                  <a:lnTo>
                    <a:pt x="3273602" y="1240790"/>
                  </a:lnTo>
                  <a:lnTo>
                    <a:pt x="3273602" y="1231900"/>
                  </a:lnTo>
                  <a:lnTo>
                    <a:pt x="3273602" y="58420"/>
                  </a:lnTo>
                  <a:lnTo>
                    <a:pt x="3273602" y="48260"/>
                  </a:lnTo>
                  <a:close/>
                </a:path>
              </a:pathLst>
            </a:custGeom>
            <a:solidFill>
              <a:srgbClr val="000000"/>
            </a:solidFill>
          </p:spPr>
          <p:txBody>
            <a:bodyPr wrap="square" lIns="0" tIns="0" rIns="0" bIns="0" rtlCol="0"/>
            <a:lstStyle/>
            <a:p>
              <a:endParaRPr sz="1154"/>
            </a:p>
          </p:txBody>
        </p:sp>
        <p:sp>
          <p:nvSpPr>
            <p:cNvPr id="39" name="object 39"/>
            <p:cNvSpPr/>
            <p:nvPr/>
          </p:nvSpPr>
          <p:spPr>
            <a:xfrm>
              <a:off x="1690184" y="2498842"/>
              <a:ext cx="3215640" cy="240029"/>
            </a:xfrm>
            <a:custGeom>
              <a:avLst/>
              <a:gdLst/>
              <a:ahLst/>
              <a:cxnLst/>
              <a:rect l="l" t="t" r="r" b="b"/>
              <a:pathLst>
                <a:path w="3215640" h="240030">
                  <a:moveTo>
                    <a:pt x="3215389" y="239630"/>
                  </a:moveTo>
                  <a:lnTo>
                    <a:pt x="0" y="239630"/>
                  </a:lnTo>
                  <a:lnTo>
                    <a:pt x="0" y="0"/>
                  </a:lnTo>
                  <a:lnTo>
                    <a:pt x="3215389" y="0"/>
                  </a:lnTo>
                  <a:lnTo>
                    <a:pt x="3215389" y="239630"/>
                  </a:lnTo>
                  <a:close/>
                </a:path>
              </a:pathLst>
            </a:custGeom>
            <a:solidFill>
              <a:srgbClr val="F9C273"/>
            </a:solidFill>
          </p:spPr>
          <p:txBody>
            <a:bodyPr wrap="square" lIns="0" tIns="0" rIns="0" bIns="0" rtlCol="0"/>
            <a:lstStyle/>
            <a:p>
              <a:endParaRPr sz="1154"/>
            </a:p>
          </p:txBody>
        </p:sp>
        <p:sp>
          <p:nvSpPr>
            <p:cNvPr id="40" name="object 40"/>
            <p:cNvSpPr/>
            <p:nvPr/>
          </p:nvSpPr>
          <p:spPr>
            <a:xfrm>
              <a:off x="1686064" y="2494736"/>
              <a:ext cx="3223895" cy="248285"/>
            </a:xfrm>
            <a:custGeom>
              <a:avLst/>
              <a:gdLst/>
              <a:ahLst/>
              <a:cxnLst/>
              <a:rect l="l" t="t" r="r" b="b"/>
              <a:pathLst>
                <a:path w="3223895" h="248285">
                  <a:moveTo>
                    <a:pt x="3223590" y="0"/>
                  </a:moveTo>
                  <a:lnTo>
                    <a:pt x="3215386" y="0"/>
                  </a:lnTo>
                  <a:lnTo>
                    <a:pt x="3215386" y="8229"/>
                  </a:lnTo>
                  <a:lnTo>
                    <a:pt x="3215386" y="239623"/>
                  </a:lnTo>
                  <a:lnTo>
                    <a:pt x="8229" y="239623"/>
                  </a:lnTo>
                  <a:lnTo>
                    <a:pt x="8229" y="8229"/>
                  </a:lnTo>
                  <a:lnTo>
                    <a:pt x="3215386" y="8229"/>
                  </a:lnTo>
                  <a:lnTo>
                    <a:pt x="3215386" y="0"/>
                  </a:lnTo>
                  <a:lnTo>
                    <a:pt x="8229" y="0"/>
                  </a:lnTo>
                  <a:lnTo>
                    <a:pt x="0" y="0"/>
                  </a:lnTo>
                  <a:lnTo>
                    <a:pt x="0" y="247853"/>
                  </a:lnTo>
                  <a:lnTo>
                    <a:pt x="8229" y="247853"/>
                  </a:lnTo>
                  <a:lnTo>
                    <a:pt x="3215386" y="247853"/>
                  </a:lnTo>
                  <a:lnTo>
                    <a:pt x="3223590" y="247853"/>
                  </a:lnTo>
                  <a:lnTo>
                    <a:pt x="3223590" y="0"/>
                  </a:lnTo>
                  <a:close/>
                </a:path>
              </a:pathLst>
            </a:custGeom>
            <a:solidFill>
              <a:srgbClr val="000000"/>
            </a:solidFill>
          </p:spPr>
          <p:txBody>
            <a:bodyPr wrap="square" lIns="0" tIns="0" rIns="0" bIns="0" rtlCol="0"/>
            <a:lstStyle/>
            <a:p>
              <a:endParaRPr sz="1154"/>
            </a:p>
          </p:txBody>
        </p:sp>
        <p:sp>
          <p:nvSpPr>
            <p:cNvPr id="41" name="object 41"/>
            <p:cNvSpPr/>
            <p:nvPr/>
          </p:nvSpPr>
          <p:spPr>
            <a:xfrm>
              <a:off x="1883783" y="2895774"/>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42" name="object 42"/>
            <p:cNvSpPr/>
            <p:nvPr/>
          </p:nvSpPr>
          <p:spPr>
            <a:xfrm>
              <a:off x="1881873" y="2893863"/>
              <a:ext cx="478155" cy="481965"/>
            </a:xfrm>
            <a:custGeom>
              <a:avLst/>
              <a:gdLst/>
              <a:ahLst/>
              <a:cxnLst/>
              <a:rect l="l" t="t" r="r" b="b"/>
              <a:pathLst>
                <a:path w="478155" h="481964">
                  <a:moveTo>
                    <a:pt x="477592" y="481413"/>
                  </a:moveTo>
                  <a:lnTo>
                    <a:pt x="0" y="481413"/>
                  </a:lnTo>
                  <a:lnTo>
                    <a:pt x="0" y="0"/>
                  </a:lnTo>
                  <a:lnTo>
                    <a:pt x="395064"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8"/>
                  </a:lnTo>
                  <a:lnTo>
                    <a:pt x="477592" y="478244"/>
                  </a:lnTo>
                  <a:close/>
                </a:path>
              </a:pathLst>
            </a:custGeom>
            <a:solidFill>
              <a:srgbClr val="000000"/>
            </a:solidFill>
          </p:spPr>
          <p:txBody>
            <a:bodyPr wrap="square" lIns="0" tIns="0" rIns="0" bIns="0" rtlCol="0"/>
            <a:lstStyle/>
            <a:p>
              <a:endParaRPr sz="1154"/>
            </a:p>
          </p:txBody>
        </p:sp>
      </p:grpSp>
      <p:sp>
        <p:nvSpPr>
          <p:cNvPr id="43" name="object 43"/>
          <p:cNvSpPr txBox="1"/>
          <p:nvPr/>
        </p:nvSpPr>
        <p:spPr>
          <a:xfrm>
            <a:off x="2051582" y="4420976"/>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p>
        </p:txBody>
      </p:sp>
      <p:sp>
        <p:nvSpPr>
          <p:cNvPr id="44" name="object 44"/>
          <p:cNvSpPr txBox="1"/>
          <p:nvPr/>
        </p:nvSpPr>
        <p:spPr>
          <a:xfrm>
            <a:off x="5442275" y="4442967"/>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45" name="object 45"/>
          <p:cNvSpPr txBox="1"/>
          <p:nvPr/>
        </p:nvSpPr>
        <p:spPr>
          <a:xfrm>
            <a:off x="5442275" y="5818657"/>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46" name="object 46"/>
          <p:cNvSpPr txBox="1"/>
          <p:nvPr/>
        </p:nvSpPr>
        <p:spPr>
          <a:xfrm>
            <a:off x="684373" y="5818657"/>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47" name="object 47"/>
          <p:cNvSpPr txBox="1"/>
          <p:nvPr/>
        </p:nvSpPr>
        <p:spPr>
          <a:xfrm>
            <a:off x="684373" y="7240018"/>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p>
        </p:txBody>
      </p:sp>
      <p:pic>
        <p:nvPicPr>
          <p:cNvPr id="48" name="object 48"/>
          <p:cNvPicPr/>
          <p:nvPr/>
        </p:nvPicPr>
        <p:blipFill>
          <a:blip r:embed="rId5" cstate="print"/>
          <a:stretch>
            <a:fillRect/>
          </a:stretch>
        </p:blipFill>
        <p:spPr>
          <a:xfrm>
            <a:off x="2209042" y="3963194"/>
            <a:ext cx="99433" cy="99433"/>
          </a:xfrm>
          <a:prstGeom prst="rect">
            <a:avLst/>
          </a:prstGeom>
        </p:spPr>
      </p:pic>
      <p:pic>
        <p:nvPicPr>
          <p:cNvPr id="49" name="object 49"/>
          <p:cNvPicPr/>
          <p:nvPr/>
        </p:nvPicPr>
        <p:blipFill>
          <a:blip r:embed="rId6" cstate="print"/>
          <a:stretch>
            <a:fillRect/>
          </a:stretch>
        </p:blipFill>
        <p:spPr>
          <a:xfrm>
            <a:off x="2046811" y="3961848"/>
            <a:ext cx="99433" cy="99433"/>
          </a:xfrm>
          <a:prstGeom prst="rect">
            <a:avLst/>
          </a:prstGeom>
        </p:spPr>
      </p:pic>
      <p:pic>
        <p:nvPicPr>
          <p:cNvPr id="50" name="object 50"/>
          <p:cNvPicPr/>
          <p:nvPr/>
        </p:nvPicPr>
        <p:blipFill>
          <a:blip r:embed="rId7" cstate="print"/>
          <a:stretch>
            <a:fillRect/>
          </a:stretch>
        </p:blipFill>
        <p:spPr>
          <a:xfrm>
            <a:off x="1875837" y="3961848"/>
            <a:ext cx="99433" cy="99433"/>
          </a:xfrm>
          <a:prstGeom prst="rect">
            <a:avLst/>
          </a:prstGeom>
        </p:spPr>
      </p:pic>
      <p:pic>
        <p:nvPicPr>
          <p:cNvPr id="51" name="object 51"/>
          <p:cNvPicPr/>
          <p:nvPr/>
        </p:nvPicPr>
        <p:blipFill>
          <a:blip r:embed="rId8" cstate="print"/>
          <a:stretch>
            <a:fillRect/>
          </a:stretch>
        </p:blipFill>
        <p:spPr>
          <a:xfrm>
            <a:off x="849720" y="5345626"/>
            <a:ext cx="99433" cy="99433"/>
          </a:xfrm>
          <a:prstGeom prst="rect">
            <a:avLst/>
          </a:prstGeom>
        </p:spPr>
      </p:pic>
      <p:pic>
        <p:nvPicPr>
          <p:cNvPr id="52" name="object 52"/>
          <p:cNvPicPr/>
          <p:nvPr/>
        </p:nvPicPr>
        <p:blipFill>
          <a:blip r:embed="rId9" cstate="print"/>
          <a:stretch>
            <a:fillRect/>
          </a:stretch>
        </p:blipFill>
        <p:spPr>
          <a:xfrm>
            <a:off x="687486" y="5344278"/>
            <a:ext cx="99433" cy="99433"/>
          </a:xfrm>
          <a:prstGeom prst="rect">
            <a:avLst/>
          </a:prstGeom>
        </p:spPr>
      </p:pic>
      <p:pic>
        <p:nvPicPr>
          <p:cNvPr id="53" name="object 53"/>
          <p:cNvPicPr/>
          <p:nvPr/>
        </p:nvPicPr>
        <p:blipFill>
          <a:blip r:embed="rId10" cstate="print"/>
          <a:stretch>
            <a:fillRect/>
          </a:stretch>
        </p:blipFill>
        <p:spPr>
          <a:xfrm>
            <a:off x="516516" y="5344278"/>
            <a:ext cx="99433" cy="99433"/>
          </a:xfrm>
          <a:prstGeom prst="rect">
            <a:avLst/>
          </a:prstGeom>
        </p:spPr>
      </p:pic>
      <p:pic>
        <p:nvPicPr>
          <p:cNvPr id="54" name="object 54"/>
          <p:cNvPicPr/>
          <p:nvPr/>
        </p:nvPicPr>
        <p:blipFill>
          <a:blip r:embed="rId8" cstate="print"/>
          <a:stretch>
            <a:fillRect/>
          </a:stretch>
        </p:blipFill>
        <p:spPr>
          <a:xfrm>
            <a:off x="849720" y="6776803"/>
            <a:ext cx="99433" cy="99433"/>
          </a:xfrm>
          <a:prstGeom prst="rect">
            <a:avLst/>
          </a:prstGeom>
        </p:spPr>
      </p:pic>
      <p:pic>
        <p:nvPicPr>
          <p:cNvPr id="55" name="object 55"/>
          <p:cNvPicPr/>
          <p:nvPr/>
        </p:nvPicPr>
        <p:blipFill>
          <a:blip r:embed="rId11" cstate="print"/>
          <a:stretch>
            <a:fillRect/>
          </a:stretch>
        </p:blipFill>
        <p:spPr>
          <a:xfrm>
            <a:off x="687486" y="6775455"/>
            <a:ext cx="99433" cy="99433"/>
          </a:xfrm>
          <a:prstGeom prst="rect">
            <a:avLst/>
          </a:prstGeom>
        </p:spPr>
      </p:pic>
      <p:pic>
        <p:nvPicPr>
          <p:cNvPr id="56" name="object 56"/>
          <p:cNvPicPr/>
          <p:nvPr/>
        </p:nvPicPr>
        <p:blipFill>
          <a:blip r:embed="rId7" cstate="print"/>
          <a:stretch>
            <a:fillRect/>
          </a:stretch>
        </p:blipFill>
        <p:spPr>
          <a:xfrm>
            <a:off x="516516" y="6775455"/>
            <a:ext cx="99433" cy="99433"/>
          </a:xfrm>
          <a:prstGeom prst="rect">
            <a:avLst/>
          </a:prstGeom>
        </p:spPr>
      </p:pic>
      <p:pic>
        <p:nvPicPr>
          <p:cNvPr id="57" name="object 57"/>
          <p:cNvPicPr/>
          <p:nvPr/>
        </p:nvPicPr>
        <p:blipFill>
          <a:blip r:embed="rId12" cstate="print"/>
          <a:stretch>
            <a:fillRect/>
          </a:stretch>
        </p:blipFill>
        <p:spPr>
          <a:xfrm>
            <a:off x="5622752" y="3963194"/>
            <a:ext cx="99433" cy="99433"/>
          </a:xfrm>
          <a:prstGeom prst="rect">
            <a:avLst/>
          </a:prstGeom>
        </p:spPr>
      </p:pic>
      <p:pic>
        <p:nvPicPr>
          <p:cNvPr id="58" name="object 58"/>
          <p:cNvPicPr/>
          <p:nvPr/>
        </p:nvPicPr>
        <p:blipFill>
          <a:blip r:embed="rId13" cstate="print"/>
          <a:stretch>
            <a:fillRect/>
          </a:stretch>
        </p:blipFill>
        <p:spPr>
          <a:xfrm>
            <a:off x="5460518" y="3961848"/>
            <a:ext cx="99433" cy="99433"/>
          </a:xfrm>
          <a:prstGeom prst="rect">
            <a:avLst/>
          </a:prstGeom>
        </p:spPr>
      </p:pic>
      <p:pic>
        <p:nvPicPr>
          <p:cNvPr id="59" name="object 59"/>
          <p:cNvPicPr/>
          <p:nvPr/>
        </p:nvPicPr>
        <p:blipFill>
          <a:blip r:embed="rId14" cstate="print"/>
          <a:stretch>
            <a:fillRect/>
          </a:stretch>
        </p:blipFill>
        <p:spPr>
          <a:xfrm>
            <a:off x="5289544" y="3961848"/>
            <a:ext cx="99433" cy="99433"/>
          </a:xfrm>
          <a:prstGeom prst="rect">
            <a:avLst/>
          </a:prstGeom>
        </p:spPr>
      </p:pic>
      <p:pic>
        <p:nvPicPr>
          <p:cNvPr id="60" name="object 60"/>
          <p:cNvPicPr/>
          <p:nvPr/>
        </p:nvPicPr>
        <p:blipFill>
          <a:blip r:embed="rId15" cstate="print"/>
          <a:stretch>
            <a:fillRect/>
          </a:stretch>
        </p:blipFill>
        <p:spPr>
          <a:xfrm>
            <a:off x="5622752" y="5345626"/>
            <a:ext cx="99433" cy="99433"/>
          </a:xfrm>
          <a:prstGeom prst="rect">
            <a:avLst/>
          </a:prstGeom>
        </p:spPr>
      </p:pic>
      <p:pic>
        <p:nvPicPr>
          <p:cNvPr id="61" name="object 61"/>
          <p:cNvPicPr/>
          <p:nvPr/>
        </p:nvPicPr>
        <p:blipFill>
          <a:blip r:embed="rId16" cstate="print"/>
          <a:stretch>
            <a:fillRect/>
          </a:stretch>
        </p:blipFill>
        <p:spPr>
          <a:xfrm>
            <a:off x="5460518" y="5344278"/>
            <a:ext cx="99433" cy="99433"/>
          </a:xfrm>
          <a:prstGeom prst="rect">
            <a:avLst/>
          </a:prstGeom>
        </p:spPr>
      </p:pic>
      <p:pic>
        <p:nvPicPr>
          <p:cNvPr id="62" name="object 62"/>
          <p:cNvPicPr/>
          <p:nvPr/>
        </p:nvPicPr>
        <p:blipFill>
          <a:blip r:embed="rId17" cstate="print"/>
          <a:stretch>
            <a:fillRect/>
          </a:stretch>
        </p:blipFill>
        <p:spPr>
          <a:xfrm>
            <a:off x="5289544" y="5344278"/>
            <a:ext cx="99433" cy="99433"/>
          </a:xfrm>
          <a:prstGeom prst="rect">
            <a:avLst/>
          </a:prstGeom>
        </p:spPr>
      </p:pic>
      <p:grpSp>
        <p:nvGrpSpPr>
          <p:cNvPr id="63" name="object 63"/>
          <p:cNvGrpSpPr/>
          <p:nvPr/>
        </p:nvGrpSpPr>
        <p:grpSpPr>
          <a:xfrm>
            <a:off x="420251" y="3897060"/>
            <a:ext cx="836293" cy="842400"/>
            <a:chOff x="343803" y="2503463"/>
            <a:chExt cx="836294" cy="836294"/>
          </a:xfrm>
        </p:grpSpPr>
        <p:pic>
          <p:nvPicPr>
            <p:cNvPr id="64" name="object 64"/>
            <p:cNvPicPr/>
            <p:nvPr/>
          </p:nvPicPr>
          <p:blipFill>
            <a:blip r:embed="rId18" cstate="print"/>
            <a:stretch>
              <a:fillRect/>
            </a:stretch>
          </p:blipFill>
          <p:spPr>
            <a:xfrm>
              <a:off x="351281" y="2511087"/>
              <a:ext cx="821010" cy="820727"/>
            </a:xfrm>
            <a:prstGeom prst="rect">
              <a:avLst/>
            </a:prstGeom>
          </p:spPr>
        </p:pic>
        <p:sp>
          <p:nvSpPr>
            <p:cNvPr id="65" name="object 65"/>
            <p:cNvSpPr/>
            <p:nvPr/>
          </p:nvSpPr>
          <p:spPr>
            <a:xfrm>
              <a:off x="343803" y="2503463"/>
              <a:ext cx="836294" cy="836294"/>
            </a:xfrm>
            <a:custGeom>
              <a:avLst/>
              <a:gdLst/>
              <a:ahLst/>
              <a:cxnLst/>
              <a:rect l="l" t="t" r="r" b="b"/>
              <a:pathLst>
                <a:path w="836294" h="836295">
                  <a:moveTo>
                    <a:pt x="417983" y="835963"/>
                  </a:moveTo>
                  <a:lnTo>
                    <a:pt x="369305" y="833146"/>
                  </a:lnTo>
                  <a:lnTo>
                    <a:pt x="322258" y="824905"/>
                  </a:lnTo>
                  <a:lnTo>
                    <a:pt x="277159" y="811556"/>
                  </a:lnTo>
                  <a:lnTo>
                    <a:pt x="234324" y="793415"/>
                  </a:lnTo>
                  <a:lnTo>
                    <a:pt x="194069" y="770799"/>
                  </a:lnTo>
                  <a:lnTo>
                    <a:pt x="156709" y="744023"/>
                  </a:lnTo>
                  <a:lnTo>
                    <a:pt x="122561" y="713403"/>
                  </a:lnTo>
                  <a:lnTo>
                    <a:pt x="91941" y="679256"/>
                  </a:lnTo>
                  <a:lnTo>
                    <a:pt x="65164" y="641896"/>
                  </a:lnTo>
                  <a:lnTo>
                    <a:pt x="42548" y="601642"/>
                  </a:lnTo>
                  <a:lnTo>
                    <a:pt x="24407" y="558807"/>
                  </a:lnTo>
                  <a:lnTo>
                    <a:pt x="11058" y="513710"/>
                  </a:lnTo>
                  <a:lnTo>
                    <a:pt x="2817" y="466664"/>
                  </a:lnTo>
                  <a:lnTo>
                    <a:pt x="0" y="417987"/>
                  </a:lnTo>
                  <a:lnTo>
                    <a:pt x="2817" y="369309"/>
                  </a:lnTo>
                  <a:lnTo>
                    <a:pt x="11058" y="322263"/>
                  </a:lnTo>
                  <a:lnTo>
                    <a:pt x="24407" y="277164"/>
                  </a:lnTo>
                  <a:lnTo>
                    <a:pt x="42548" y="234328"/>
                  </a:lnTo>
                  <a:lnTo>
                    <a:pt x="65165" y="194072"/>
                  </a:lnTo>
                  <a:lnTo>
                    <a:pt x="91942" y="156712"/>
                  </a:lnTo>
                  <a:lnTo>
                    <a:pt x="122562" y="122564"/>
                  </a:lnTo>
                  <a:lnTo>
                    <a:pt x="156710" y="91943"/>
                  </a:lnTo>
                  <a:lnTo>
                    <a:pt x="194070" y="65166"/>
                  </a:lnTo>
                  <a:lnTo>
                    <a:pt x="234325" y="42549"/>
                  </a:lnTo>
                  <a:lnTo>
                    <a:pt x="277161" y="24408"/>
                  </a:lnTo>
                  <a:lnTo>
                    <a:pt x="322259" y="11058"/>
                  </a:lnTo>
                  <a:lnTo>
                    <a:pt x="369305" y="2817"/>
                  </a:lnTo>
                  <a:lnTo>
                    <a:pt x="417983" y="0"/>
                  </a:lnTo>
                  <a:lnTo>
                    <a:pt x="466661" y="2817"/>
                  </a:lnTo>
                  <a:lnTo>
                    <a:pt x="513707" y="11058"/>
                  </a:lnTo>
                  <a:lnTo>
                    <a:pt x="527831" y="15239"/>
                  </a:lnTo>
                  <a:lnTo>
                    <a:pt x="417983" y="15239"/>
                  </a:lnTo>
                  <a:lnTo>
                    <a:pt x="371080" y="17954"/>
                  </a:lnTo>
                  <a:lnTo>
                    <a:pt x="325750" y="25895"/>
                  </a:lnTo>
                  <a:lnTo>
                    <a:pt x="282296" y="38757"/>
                  </a:lnTo>
                  <a:lnTo>
                    <a:pt x="241022" y="56237"/>
                  </a:lnTo>
                  <a:lnTo>
                    <a:pt x="202235" y="78030"/>
                  </a:lnTo>
                  <a:lnTo>
                    <a:pt x="166237" y="103830"/>
                  </a:lnTo>
                  <a:lnTo>
                    <a:pt x="133334" y="133335"/>
                  </a:lnTo>
                  <a:lnTo>
                    <a:pt x="103830" y="166238"/>
                  </a:lnTo>
                  <a:lnTo>
                    <a:pt x="78029" y="202236"/>
                  </a:lnTo>
                  <a:lnTo>
                    <a:pt x="56237" y="241024"/>
                  </a:lnTo>
                  <a:lnTo>
                    <a:pt x="38757" y="282298"/>
                  </a:lnTo>
                  <a:lnTo>
                    <a:pt x="25895" y="325753"/>
                  </a:lnTo>
                  <a:lnTo>
                    <a:pt x="17954" y="371084"/>
                  </a:lnTo>
                  <a:lnTo>
                    <a:pt x="15240" y="417987"/>
                  </a:lnTo>
                  <a:lnTo>
                    <a:pt x="17954" y="464890"/>
                  </a:lnTo>
                  <a:lnTo>
                    <a:pt x="25895" y="510221"/>
                  </a:lnTo>
                  <a:lnTo>
                    <a:pt x="38758" y="553675"/>
                  </a:lnTo>
                  <a:lnTo>
                    <a:pt x="56237" y="594948"/>
                  </a:lnTo>
                  <a:lnTo>
                    <a:pt x="78030" y="633736"/>
                  </a:lnTo>
                  <a:lnTo>
                    <a:pt x="103830" y="669733"/>
                  </a:lnTo>
                  <a:lnTo>
                    <a:pt x="133334" y="702636"/>
                  </a:lnTo>
                  <a:lnTo>
                    <a:pt x="166237" y="732140"/>
                  </a:lnTo>
                  <a:lnTo>
                    <a:pt x="202235" y="757940"/>
                  </a:lnTo>
                  <a:lnTo>
                    <a:pt x="241023" y="779732"/>
                  </a:lnTo>
                  <a:lnTo>
                    <a:pt x="282296" y="797211"/>
                  </a:lnTo>
                  <a:lnTo>
                    <a:pt x="325750" y="810074"/>
                  </a:lnTo>
                  <a:lnTo>
                    <a:pt x="371081" y="818014"/>
                  </a:lnTo>
                  <a:lnTo>
                    <a:pt x="417983" y="820729"/>
                  </a:lnTo>
                  <a:lnTo>
                    <a:pt x="527816" y="820729"/>
                  </a:lnTo>
                  <a:lnTo>
                    <a:pt x="513707" y="824905"/>
                  </a:lnTo>
                  <a:lnTo>
                    <a:pt x="466660" y="833146"/>
                  </a:lnTo>
                  <a:lnTo>
                    <a:pt x="417983" y="835963"/>
                  </a:lnTo>
                  <a:close/>
                </a:path>
                <a:path w="836294" h="836295">
                  <a:moveTo>
                    <a:pt x="527816" y="820729"/>
                  </a:moveTo>
                  <a:lnTo>
                    <a:pt x="417983" y="820729"/>
                  </a:lnTo>
                  <a:lnTo>
                    <a:pt x="464884" y="818014"/>
                  </a:lnTo>
                  <a:lnTo>
                    <a:pt x="510215" y="810073"/>
                  </a:lnTo>
                  <a:lnTo>
                    <a:pt x="553669" y="797211"/>
                  </a:lnTo>
                  <a:lnTo>
                    <a:pt x="594943" y="779731"/>
                  </a:lnTo>
                  <a:lnTo>
                    <a:pt x="633731" y="757939"/>
                  </a:lnTo>
                  <a:lnTo>
                    <a:pt x="669729" y="732139"/>
                  </a:lnTo>
                  <a:lnTo>
                    <a:pt x="702632" y="702635"/>
                  </a:lnTo>
                  <a:lnTo>
                    <a:pt x="732136" y="669732"/>
                  </a:lnTo>
                  <a:lnTo>
                    <a:pt x="757937" y="633734"/>
                  </a:lnTo>
                  <a:lnTo>
                    <a:pt x="779730" y="594947"/>
                  </a:lnTo>
                  <a:lnTo>
                    <a:pt x="797210" y="553674"/>
                  </a:lnTo>
                  <a:lnTo>
                    <a:pt x="810073" y="510220"/>
                  </a:lnTo>
                  <a:lnTo>
                    <a:pt x="818014" y="464889"/>
                  </a:lnTo>
                  <a:lnTo>
                    <a:pt x="820729" y="417987"/>
                  </a:lnTo>
                  <a:lnTo>
                    <a:pt x="818014" y="371084"/>
                  </a:lnTo>
                  <a:lnTo>
                    <a:pt x="810073" y="325753"/>
                  </a:lnTo>
                  <a:lnTo>
                    <a:pt x="797210" y="282298"/>
                  </a:lnTo>
                  <a:lnTo>
                    <a:pt x="779730" y="241024"/>
                  </a:lnTo>
                  <a:lnTo>
                    <a:pt x="757938" y="202236"/>
                  </a:lnTo>
                  <a:lnTo>
                    <a:pt x="732137" y="166238"/>
                  </a:lnTo>
                  <a:lnTo>
                    <a:pt x="702632" y="133335"/>
                  </a:lnTo>
                  <a:lnTo>
                    <a:pt x="669729" y="103830"/>
                  </a:lnTo>
                  <a:lnTo>
                    <a:pt x="633731" y="78030"/>
                  </a:lnTo>
                  <a:lnTo>
                    <a:pt x="594943" y="56237"/>
                  </a:lnTo>
                  <a:lnTo>
                    <a:pt x="553670" y="38757"/>
                  </a:lnTo>
                  <a:lnTo>
                    <a:pt x="510215" y="25895"/>
                  </a:lnTo>
                  <a:lnTo>
                    <a:pt x="464885" y="17954"/>
                  </a:lnTo>
                  <a:lnTo>
                    <a:pt x="417983" y="15239"/>
                  </a:lnTo>
                  <a:lnTo>
                    <a:pt x="527831" y="15239"/>
                  </a:lnTo>
                  <a:lnTo>
                    <a:pt x="601641" y="42549"/>
                  </a:lnTo>
                  <a:lnTo>
                    <a:pt x="641896" y="65166"/>
                  </a:lnTo>
                  <a:lnTo>
                    <a:pt x="679256" y="91944"/>
                  </a:lnTo>
                  <a:lnTo>
                    <a:pt x="713404" y="122564"/>
                  </a:lnTo>
                  <a:lnTo>
                    <a:pt x="744024" y="156713"/>
                  </a:lnTo>
                  <a:lnTo>
                    <a:pt x="770800" y="194073"/>
                  </a:lnTo>
                  <a:lnTo>
                    <a:pt x="793417" y="234329"/>
                  </a:lnTo>
                  <a:lnTo>
                    <a:pt x="811558" y="277164"/>
                  </a:lnTo>
                  <a:lnTo>
                    <a:pt x="824907" y="322263"/>
                  </a:lnTo>
                  <a:lnTo>
                    <a:pt x="833148" y="369309"/>
                  </a:lnTo>
                  <a:lnTo>
                    <a:pt x="835965" y="417987"/>
                  </a:lnTo>
                  <a:lnTo>
                    <a:pt x="833148" y="466664"/>
                  </a:lnTo>
                  <a:lnTo>
                    <a:pt x="824907" y="513710"/>
                  </a:lnTo>
                  <a:lnTo>
                    <a:pt x="811557" y="558808"/>
                  </a:lnTo>
                  <a:lnTo>
                    <a:pt x="793417" y="601642"/>
                  </a:lnTo>
                  <a:lnTo>
                    <a:pt x="770800" y="641897"/>
                  </a:lnTo>
                  <a:lnTo>
                    <a:pt x="744024" y="679256"/>
                  </a:lnTo>
                  <a:lnTo>
                    <a:pt x="713403" y="713404"/>
                  </a:lnTo>
                  <a:lnTo>
                    <a:pt x="679255" y="744023"/>
                  </a:lnTo>
                  <a:lnTo>
                    <a:pt x="641896" y="770799"/>
                  </a:lnTo>
                  <a:lnTo>
                    <a:pt x="601641" y="793416"/>
                  </a:lnTo>
                  <a:lnTo>
                    <a:pt x="558806" y="811556"/>
                  </a:lnTo>
                  <a:lnTo>
                    <a:pt x="527816" y="820729"/>
                  </a:lnTo>
                  <a:close/>
                </a:path>
              </a:pathLst>
            </a:custGeom>
            <a:solidFill>
              <a:srgbClr val="000000"/>
            </a:solidFill>
          </p:spPr>
          <p:txBody>
            <a:bodyPr wrap="square" lIns="0" tIns="0" rIns="0" bIns="0" rtlCol="0"/>
            <a:lstStyle/>
            <a:p>
              <a:endParaRPr sz="1154"/>
            </a:p>
          </p:txBody>
        </p:sp>
      </p:grpSp>
      <p:sp>
        <p:nvSpPr>
          <p:cNvPr id="66" name="object 66"/>
          <p:cNvSpPr txBox="1"/>
          <p:nvPr/>
        </p:nvSpPr>
        <p:spPr>
          <a:xfrm>
            <a:off x="1135920" y="1222084"/>
            <a:ext cx="4575810" cy="266098"/>
          </a:xfrm>
          <a:prstGeom prst="rect">
            <a:avLst/>
          </a:prstGeom>
        </p:spPr>
        <p:txBody>
          <a:bodyPr vert="horz" wrap="square" lIns="0" tIns="22225" rIns="0" bIns="0" rtlCol="0">
            <a:spAutoFit/>
          </a:bodyPr>
          <a:lstStyle/>
          <a:p>
            <a:pPr marL="12701" marR="5081">
              <a:lnSpc>
                <a:spcPts val="1890"/>
              </a:lnSpc>
              <a:spcBef>
                <a:spcPts val="176"/>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Customer Journey  Mapping</a:t>
            </a:r>
          </a:p>
        </p:txBody>
      </p:sp>
      <p:sp>
        <p:nvSpPr>
          <p:cNvPr id="67" name="object 67"/>
          <p:cNvSpPr txBox="1"/>
          <p:nvPr/>
        </p:nvSpPr>
        <p:spPr>
          <a:xfrm>
            <a:off x="3972227" y="3228469"/>
            <a:ext cx="1878964"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Decide on a target customer persona and the  scope of the journey to be explored today.</a:t>
            </a:r>
            <a:endParaRPr sz="649">
              <a:latin typeface="Trebuchet MS"/>
              <a:cs typeface="Trebuchet MS"/>
            </a:endParaRPr>
          </a:p>
          <a:p>
            <a:pPr marL="12701" marR="52073">
              <a:lnSpc>
                <a:spcPct val="122600"/>
              </a:lnSpc>
            </a:pPr>
            <a:r>
              <a:rPr sz="649" dirty="0">
                <a:latin typeface="Trebuchet MS"/>
                <a:cs typeface="Trebuchet MS"/>
              </a:rPr>
              <a:t>Give them a visual representation, name and  description.</a:t>
            </a:r>
            <a:endParaRPr sz="649">
              <a:latin typeface="Trebuchet MS"/>
              <a:cs typeface="Trebuchet MS"/>
            </a:endParaRPr>
          </a:p>
        </p:txBody>
      </p:sp>
      <p:sp>
        <p:nvSpPr>
          <p:cNvPr id="68" name="object 68"/>
          <p:cNvSpPr txBox="1"/>
          <p:nvPr/>
        </p:nvSpPr>
        <p:spPr>
          <a:xfrm>
            <a:off x="6327591" y="3228554"/>
            <a:ext cx="1562100" cy="368499"/>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Use sticky notes to build a back story,  including the customer's reasons for  taking this particular journey.</a:t>
            </a:r>
            <a:endParaRPr sz="649">
              <a:latin typeface="Trebuchet MS"/>
              <a:cs typeface="Trebuchet MS"/>
            </a:endParaRPr>
          </a:p>
        </p:txBody>
      </p:sp>
      <p:sp>
        <p:nvSpPr>
          <p:cNvPr id="69" name="object 69"/>
          <p:cNvSpPr txBox="1"/>
          <p:nvPr/>
        </p:nvSpPr>
        <p:spPr>
          <a:xfrm>
            <a:off x="8476859" y="3228522"/>
            <a:ext cx="1299845"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Ideally, 1 persona = 1 journey  map. Duplicate these pages to  repeat the exercise for another  persona.</a:t>
            </a:r>
            <a:endParaRPr sz="649">
              <a:latin typeface="Trebuchet MS"/>
              <a:cs typeface="Trebuchet MS"/>
            </a:endParaRPr>
          </a:p>
        </p:txBody>
      </p:sp>
      <p:sp>
        <p:nvSpPr>
          <p:cNvPr id="70" name="object 70"/>
          <p:cNvSpPr txBox="1"/>
          <p:nvPr/>
        </p:nvSpPr>
        <p:spPr>
          <a:xfrm>
            <a:off x="430820" y="4779059"/>
            <a:ext cx="784860" cy="339195"/>
          </a:xfrm>
          <a:prstGeom prst="rect">
            <a:avLst/>
          </a:prstGeom>
        </p:spPr>
        <p:txBody>
          <a:bodyPr vert="horz" wrap="square" lIns="0" tIns="13335" rIns="0" bIns="0" rtlCol="0">
            <a:spAutoFit/>
          </a:bodyPr>
          <a:lstStyle/>
          <a:p>
            <a:pPr marL="12701" marR="5081" indent="-634" algn="ctr">
              <a:lnSpc>
                <a:spcPct val="103099"/>
              </a:lnSpc>
              <a:spcBef>
                <a:spcPts val="106"/>
              </a:spcBef>
            </a:pPr>
            <a:r>
              <a:rPr sz="700" b="1" dirty="0">
                <a:latin typeface="Trebuchet MS"/>
                <a:cs typeface="Trebuchet MS"/>
              </a:rPr>
              <a:t>Persona 1  </a:t>
            </a:r>
            <a:r>
              <a:rPr sz="700" dirty="0">
                <a:latin typeface="Trebuchet MS"/>
                <a:cs typeface="Trebuchet MS"/>
              </a:rPr>
              <a:t>[Insert persona's  name here]</a:t>
            </a:r>
            <a:endParaRPr sz="700">
              <a:latin typeface="Trebuchet MS"/>
              <a:cs typeface="Trebuchet MS"/>
            </a:endParaRPr>
          </a:p>
        </p:txBody>
      </p:sp>
      <p:sp>
        <p:nvSpPr>
          <p:cNvPr id="71" name="object 71"/>
          <p:cNvSpPr txBox="1"/>
          <p:nvPr/>
        </p:nvSpPr>
        <p:spPr>
          <a:xfrm>
            <a:off x="1771714" y="3901497"/>
            <a:ext cx="3206750" cy="162865"/>
          </a:xfrm>
          <a:prstGeom prst="rect">
            <a:avLst/>
          </a:prstGeom>
        </p:spPr>
        <p:txBody>
          <a:bodyPr vert="horz" wrap="square" lIns="0" tIns="16510" rIns="0" bIns="0" rtlCol="0">
            <a:spAutoFit/>
          </a:bodyPr>
          <a:lstStyle/>
          <a:p>
            <a:pPr marR="93352" algn="r">
              <a:spcBef>
                <a:spcPts val="130"/>
              </a:spcBef>
            </a:pPr>
            <a:r>
              <a:rPr sz="950" dirty="0">
                <a:latin typeface="Verdana"/>
                <a:cs typeface="Verdana"/>
              </a:rPr>
              <a:t>Key Attribute</a:t>
            </a:r>
            <a:endParaRPr sz="950">
              <a:latin typeface="Verdana"/>
              <a:cs typeface="Verdana"/>
            </a:endParaRPr>
          </a:p>
        </p:txBody>
      </p:sp>
      <p:sp>
        <p:nvSpPr>
          <p:cNvPr id="72" name="object 72"/>
          <p:cNvSpPr txBox="1"/>
          <p:nvPr/>
        </p:nvSpPr>
        <p:spPr>
          <a:xfrm>
            <a:off x="419791" y="5285480"/>
            <a:ext cx="4558665" cy="162865"/>
          </a:xfrm>
          <a:prstGeom prst="rect">
            <a:avLst/>
          </a:prstGeom>
        </p:spPr>
        <p:txBody>
          <a:bodyPr vert="horz" wrap="square" lIns="0" tIns="16510" rIns="0" bIns="0" rtlCol="0">
            <a:spAutoFit/>
          </a:bodyPr>
          <a:lstStyle/>
          <a:p>
            <a:pPr marR="93352" algn="r">
              <a:spcBef>
                <a:spcPts val="130"/>
              </a:spcBef>
            </a:pPr>
            <a:r>
              <a:rPr sz="950" dirty="0">
                <a:latin typeface="Verdana"/>
                <a:cs typeface="Verdana"/>
              </a:rPr>
              <a:t>Needs</a:t>
            </a:r>
            <a:endParaRPr sz="950">
              <a:latin typeface="Verdana"/>
              <a:cs typeface="Verdana"/>
            </a:endParaRPr>
          </a:p>
        </p:txBody>
      </p:sp>
      <p:sp>
        <p:nvSpPr>
          <p:cNvPr id="73" name="object 73"/>
          <p:cNvSpPr txBox="1"/>
          <p:nvPr/>
        </p:nvSpPr>
        <p:spPr>
          <a:xfrm>
            <a:off x="419774" y="6716635"/>
            <a:ext cx="9323069" cy="162865"/>
          </a:xfrm>
          <a:prstGeom prst="rect">
            <a:avLst/>
          </a:prstGeom>
        </p:spPr>
        <p:txBody>
          <a:bodyPr vert="horz" wrap="square" lIns="0" tIns="16510" rIns="0" bIns="0" rtlCol="0">
            <a:spAutoFit/>
          </a:bodyPr>
          <a:lstStyle/>
          <a:p>
            <a:pPr marR="83825" algn="r">
              <a:spcBef>
                <a:spcPts val="130"/>
              </a:spcBef>
            </a:pPr>
            <a:r>
              <a:rPr sz="950" dirty="0">
                <a:latin typeface="Verdana"/>
                <a:cs typeface="Verdana"/>
              </a:rPr>
              <a:t>Opportunities</a:t>
            </a:r>
            <a:endParaRPr sz="950">
              <a:latin typeface="Verdana"/>
              <a:cs typeface="Verdana"/>
            </a:endParaRPr>
          </a:p>
        </p:txBody>
      </p:sp>
      <p:sp>
        <p:nvSpPr>
          <p:cNvPr id="74" name="object 74"/>
          <p:cNvSpPr txBox="1"/>
          <p:nvPr/>
        </p:nvSpPr>
        <p:spPr>
          <a:xfrm>
            <a:off x="5184236" y="5285516"/>
            <a:ext cx="4558665" cy="162865"/>
          </a:xfrm>
          <a:prstGeom prst="rect">
            <a:avLst/>
          </a:prstGeom>
        </p:spPr>
        <p:txBody>
          <a:bodyPr vert="horz" wrap="square" lIns="0" tIns="16510" rIns="0" bIns="0" rtlCol="0">
            <a:spAutoFit/>
          </a:bodyPr>
          <a:lstStyle/>
          <a:p>
            <a:pPr marR="84462" algn="r">
              <a:spcBef>
                <a:spcPts val="130"/>
              </a:spcBef>
            </a:pPr>
            <a:r>
              <a:rPr sz="950" dirty="0">
                <a:latin typeface="Verdana"/>
                <a:cs typeface="Verdana"/>
              </a:rPr>
              <a:t>Challenges</a:t>
            </a:r>
            <a:endParaRPr sz="950">
              <a:latin typeface="Verdana"/>
              <a:cs typeface="Verdana"/>
            </a:endParaRPr>
          </a:p>
        </p:txBody>
      </p:sp>
      <p:sp>
        <p:nvSpPr>
          <p:cNvPr id="75" name="object 75"/>
          <p:cNvSpPr txBox="1"/>
          <p:nvPr/>
        </p:nvSpPr>
        <p:spPr>
          <a:xfrm>
            <a:off x="5184251" y="3901478"/>
            <a:ext cx="4558665" cy="162865"/>
          </a:xfrm>
          <a:prstGeom prst="rect">
            <a:avLst/>
          </a:prstGeom>
        </p:spPr>
        <p:txBody>
          <a:bodyPr vert="horz" wrap="square" lIns="0" tIns="16510" rIns="0" bIns="0" rtlCol="0">
            <a:spAutoFit/>
          </a:bodyPr>
          <a:lstStyle/>
          <a:p>
            <a:pPr marR="83825" algn="r">
              <a:spcBef>
                <a:spcPts val="130"/>
              </a:spcBef>
            </a:pPr>
            <a:r>
              <a:rPr sz="950" dirty="0">
                <a:latin typeface="Verdana"/>
                <a:cs typeface="Verdana"/>
              </a:rPr>
              <a:t>Short Description</a:t>
            </a:r>
            <a:endParaRPr sz="950">
              <a:latin typeface="Verdana"/>
              <a:cs typeface="Verdana"/>
            </a:endParaRPr>
          </a:p>
        </p:txBody>
      </p:sp>
      <p:grpSp>
        <p:nvGrpSpPr>
          <p:cNvPr id="76" name="object 76"/>
          <p:cNvGrpSpPr/>
          <p:nvPr/>
        </p:nvGrpSpPr>
        <p:grpSpPr>
          <a:xfrm>
            <a:off x="8053706" y="928321"/>
            <a:ext cx="1014094" cy="532130"/>
            <a:chOff x="8660617" y="1185442"/>
            <a:chExt cx="1014094" cy="532130"/>
          </a:xfrm>
        </p:grpSpPr>
        <p:sp>
          <p:nvSpPr>
            <p:cNvPr id="77" name="object 77"/>
            <p:cNvSpPr/>
            <p:nvPr/>
          </p:nvSpPr>
          <p:spPr>
            <a:xfrm>
              <a:off x="8842448" y="1367273"/>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3" y="1497"/>
                  </a:lnTo>
                  <a:lnTo>
                    <a:pt x="826069" y="5579"/>
                  </a:lnTo>
                  <a:lnTo>
                    <a:pt x="830151" y="11634"/>
                  </a:lnTo>
                  <a:lnTo>
                    <a:pt x="831648" y="19049"/>
                  </a:lnTo>
                  <a:lnTo>
                    <a:pt x="831648" y="331062"/>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50</a:t>
              </a:r>
              <a:endParaRPr sz="2000" dirty="0"/>
            </a:p>
          </p:txBody>
        </p:sp>
        <p:sp>
          <p:nvSpPr>
            <p:cNvPr id="78" name="object 78"/>
            <p:cNvSpPr/>
            <p:nvPr/>
          </p:nvSpPr>
          <p:spPr>
            <a:xfrm>
              <a:off x="8660617" y="1185442"/>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9" name="object 79"/>
            <p:cNvPicPr/>
            <p:nvPr/>
          </p:nvPicPr>
          <p:blipFill>
            <a:blip r:embed="rId19" cstate="print"/>
            <a:stretch>
              <a:fillRect/>
            </a:stretch>
          </p:blipFill>
          <p:spPr>
            <a:xfrm>
              <a:off x="8823495" y="1275930"/>
              <a:ext cx="108584" cy="165592"/>
            </a:xfrm>
            <a:prstGeom prst="rect">
              <a:avLst/>
            </a:prstGeom>
          </p:spPr>
        </p:pic>
      </p:grpSp>
      <p:sp>
        <p:nvSpPr>
          <p:cNvPr id="87" name="Slide Number Placeholder 86">
            <a:extLst>
              <a:ext uri="{FF2B5EF4-FFF2-40B4-BE49-F238E27FC236}">
                <a16:creationId xmlns:a16="http://schemas.microsoft.com/office/drawing/2014/main" id="{3EB59F0A-6B27-1459-E42D-928E1DE9EEBD}"/>
              </a:ext>
            </a:extLst>
          </p:cNvPr>
          <p:cNvSpPr>
            <a:spLocks noGrp="1"/>
          </p:cNvSpPr>
          <p:nvPr>
            <p:ph type="sldNum" sz="quarter" idx="7"/>
          </p:nvPr>
        </p:nvSpPr>
        <p:spPr>
          <a:xfrm>
            <a:off x="4125963" y="9329541"/>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38</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81" name="TextBox 80">
            <a:extLst>
              <a:ext uri="{FF2B5EF4-FFF2-40B4-BE49-F238E27FC236}">
                <a16:creationId xmlns:a16="http://schemas.microsoft.com/office/drawing/2014/main" id="{24BE809C-E44D-F55B-AFB7-C2E7C59328C0}"/>
              </a:ext>
            </a:extLst>
          </p:cNvPr>
          <p:cNvSpPr txBox="1"/>
          <p:nvPr/>
        </p:nvSpPr>
        <p:spPr>
          <a:xfrm>
            <a:off x="2753983" y="4321399"/>
            <a:ext cx="1741817" cy="369332"/>
          </a:xfrm>
          <a:prstGeom prst="rect">
            <a:avLst/>
          </a:prstGeom>
          <a:noFill/>
        </p:spPr>
        <p:txBody>
          <a:bodyPr wrap="square">
            <a:spAutoFit/>
          </a:bodyPr>
          <a:lstStyle/>
          <a:p>
            <a:r>
              <a:rPr lang="en-ID" dirty="0" err="1"/>
              <a:t>Sasmita</a:t>
            </a:r>
            <a:endParaRPr lang="en-ID" dirty="0"/>
          </a:p>
        </p:txBody>
      </p:sp>
      <p:sp>
        <p:nvSpPr>
          <p:cNvPr id="82" name="TextBox 81">
            <a:extLst>
              <a:ext uri="{FF2B5EF4-FFF2-40B4-BE49-F238E27FC236}">
                <a16:creationId xmlns:a16="http://schemas.microsoft.com/office/drawing/2014/main" id="{33FDF400-9073-B1DA-1957-0411DDEBB326}"/>
              </a:ext>
            </a:extLst>
          </p:cNvPr>
          <p:cNvSpPr txBox="1"/>
          <p:nvPr/>
        </p:nvSpPr>
        <p:spPr>
          <a:xfrm>
            <a:off x="5837794" y="4241120"/>
            <a:ext cx="3789786" cy="646331"/>
          </a:xfrm>
          <a:prstGeom prst="rect">
            <a:avLst/>
          </a:prstGeom>
          <a:noFill/>
        </p:spPr>
        <p:txBody>
          <a:bodyPr wrap="square">
            <a:spAutoFit/>
          </a:bodyPr>
          <a:lstStyle/>
          <a:p>
            <a:r>
              <a:rPr lang="en-US" sz="1200"/>
              <a:t>Children who like to play, learn flexibly, easily and use applications to learn as well as 
play</a:t>
            </a:r>
            <a:endParaRPr lang="en-ID" sz="1200" dirty="0"/>
          </a:p>
        </p:txBody>
      </p:sp>
      <p:sp>
        <p:nvSpPr>
          <p:cNvPr id="84" name="TextBox 83">
            <a:extLst>
              <a:ext uri="{FF2B5EF4-FFF2-40B4-BE49-F238E27FC236}">
                <a16:creationId xmlns:a16="http://schemas.microsoft.com/office/drawing/2014/main" id="{60217736-408E-FD9B-783E-716135B8F9EC}"/>
              </a:ext>
            </a:extLst>
          </p:cNvPr>
          <p:cNvSpPr txBox="1"/>
          <p:nvPr/>
        </p:nvSpPr>
        <p:spPr>
          <a:xfrm>
            <a:off x="1012484" y="5652978"/>
            <a:ext cx="3864316" cy="523220"/>
          </a:xfrm>
          <a:prstGeom prst="rect">
            <a:avLst/>
          </a:prstGeom>
          <a:noFill/>
        </p:spPr>
        <p:txBody>
          <a:bodyPr wrap="square">
            <a:spAutoFit/>
          </a:bodyPr>
          <a:lstStyle/>
          <a:p>
            <a:pPr algn="just"/>
            <a:r>
              <a:rPr lang="en-US" sz="1400"/>
              <a:t>Requires a recognizable app
His potential with interactive information</a:t>
            </a:r>
            <a:endParaRPr lang="en-ID" sz="1400" dirty="0"/>
          </a:p>
        </p:txBody>
      </p:sp>
      <p:sp>
        <p:nvSpPr>
          <p:cNvPr id="86" name="TextBox 85">
            <a:extLst>
              <a:ext uri="{FF2B5EF4-FFF2-40B4-BE49-F238E27FC236}">
                <a16:creationId xmlns:a16="http://schemas.microsoft.com/office/drawing/2014/main" id="{B770186D-460A-49D8-5913-7CE9D9FF0F73}"/>
              </a:ext>
            </a:extLst>
          </p:cNvPr>
          <p:cNvSpPr txBox="1"/>
          <p:nvPr/>
        </p:nvSpPr>
        <p:spPr>
          <a:xfrm>
            <a:off x="5587565" y="5612944"/>
            <a:ext cx="4328861" cy="738664"/>
          </a:xfrm>
          <a:prstGeom prst="rect">
            <a:avLst/>
          </a:prstGeom>
          <a:noFill/>
        </p:spPr>
        <p:txBody>
          <a:bodyPr wrap="square">
            <a:spAutoFit/>
          </a:bodyPr>
          <a:lstStyle/>
          <a:p>
            <a:pPr algn="just"/>
            <a:r>
              <a:rPr lang="en-US" sz="1400"/>
              <a:t>Find apps that inform you about
His personality, potential, and talents are in
himself validly and easily.</a:t>
            </a:r>
            <a:endParaRPr lang="en-ID" sz="1400" dirty="0"/>
          </a:p>
        </p:txBody>
      </p:sp>
      <p:sp>
        <p:nvSpPr>
          <p:cNvPr id="89" name="TextBox 88">
            <a:extLst>
              <a:ext uri="{FF2B5EF4-FFF2-40B4-BE49-F238E27FC236}">
                <a16:creationId xmlns:a16="http://schemas.microsoft.com/office/drawing/2014/main" id="{0061AB2D-6B39-CEA5-DA7D-68940CC36AE2}"/>
              </a:ext>
            </a:extLst>
          </p:cNvPr>
          <p:cNvSpPr txBox="1"/>
          <p:nvPr/>
        </p:nvSpPr>
        <p:spPr>
          <a:xfrm>
            <a:off x="1073580" y="7076107"/>
            <a:ext cx="8657432" cy="738664"/>
          </a:xfrm>
          <a:prstGeom prst="rect">
            <a:avLst/>
          </a:prstGeom>
          <a:noFill/>
        </p:spPr>
        <p:txBody>
          <a:bodyPr wrap="square">
            <a:spAutoFit/>
          </a:bodyPr>
          <a:lstStyle/>
          <a:p>
            <a:pPr algn="just"/>
            <a:r>
              <a:rPr lang="en-US" sz="1400"/>
              <a:t>We can plan to create an application that can discover the identity of children who are still confused about their potential. In the application will be made as simple as possible and easy so that it can be used by children and all ages.</a:t>
            </a:r>
            <a:endParaRPr lang="en-ID"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5800" y="8370832"/>
            <a:ext cx="7620" cy="13335"/>
          </a:xfrm>
          <a:custGeom>
            <a:avLst/>
            <a:gdLst/>
            <a:ahLst/>
            <a:cxnLst/>
            <a:rect l="l" t="t" r="r" b="b"/>
            <a:pathLst>
              <a:path w="7620" h="13334">
                <a:moveTo>
                  <a:pt x="0" y="13207"/>
                </a:moveTo>
                <a:lnTo>
                  <a:pt x="7620" y="13207"/>
                </a:lnTo>
                <a:lnTo>
                  <a:pt x="7620" y="0"/>
                </a:lnTo>
                <a:lnTo>
                  <a:pt x="0" y="0"/>
                </a:lnTo>
                <a:lnTo>
                  <a:pt x="0" y="13207"/>
                </a:lnTo>
                <a:close/>
              </a:path>
            </a:pathLst>
          </a:custGeom>
          <a:solidFill>
            <a:srgbClr val="000000"/>
          </a:solidFill>
        </p:spPr>
        <p:txBody>
          <a:bodyPr wrap="square" lIns="0" tIns="0" rIns="0" bIns="0" rtlCol="0"/>
          <a:lstStyle/>
          <a:p>
            <a:endParaRPr sz="1154"/>
          </a:p>
        </p:txBody>
      </p:sp>
      <p:sp>
        <p:nvSpPr>
          <p:cNvPr id="3" name="object 3"/>
          <p:cNvSpPr/>
          <p:nvPr/>
        </p:nvSpPr>
        <p:spPr>
          <a:xfrm>
            <a:off x="685800" y="6547572"/>
            <a:ext cx="7620" cy="1061720"/>
          </a:xfrm>
          <a:custGeom>
            <a:avLst/>
            <a:gdLst/>
            <a:ahLst/>
            <a:cxnLst/>
            <a:rect l="l" t="t" r="r" b="b"/>
            <a:pathLst>
              <a:path w="7620" h="1061720">
                <a:moveTo>
                  <a:pt x="0" y="1061257"/>
                </a:moveTo>
                <a:lnTo>
                  <a:pt x="7620" y="1061257"/>
                </a:lnTo>
                <a:lnTo>
                  <a:pt x="7620" y="0"/>
                </a:lnTo>
                <a:lnTo>
                  <a:pt x="0" y="0"/>
                </a:lnTo>
                <a:lnTo>
                  <a:pt x="0" y="1061257"/>
                </a:lnTo>
                <a:close/>
              </a:path>
            </a:pathLst>
          </a:custGeom>
          <a:solidFill>
            <a:srgbClr val="000000"/>
          </a:solidFill>
        </p:spPr>
        <p:txBody>
          <a:bodyPr wrap="square" lIns="0" tIns="0" rIns="0" bIns="0" rtlCol="0"/>
          <a:lstStyle/>
          <a:p>
            <a:endParaRPr sz="1154"/>
          </a:p>
        </p:txBody>
      </p:sp>
      <p:sp>
        <p:nvSpPr>
          <p:cNvPr id="4" name="object 4"/>
          <p:cNvSpPr/>
          <p:nvPr/>
        </p:nvSpPr>
        <p:spPr>
          <a:xfrm>
            <a:off x="685800" y="5765228"/>
            <a:ext cx="7620" cy="20954"/>
          </a:xfrm>
          <a:custGeom>
            <a:avLst/>
            <a:gdLst/>
            <a:ahLst/>
            <a:cxnLst/>
            <a:rect l="l" t="t" r="r" b="b"/>
            <a:pathLst>
              <a:path w="7620" h="20954">
                <a:moveTo>
                  <a:pt x="0" y="20346"/>
                </a:moveTo>
                <a:lnTo>
                  <a:pt x="7620" y="20346"/>
                </a:lnTo>
                <a:lnTo>
                  <a:pt x="7620" y="0"/>
                </a:lnTo>
                <a:lnTo>
                  <a:pt x="0" y="0"/>
                </a:lnTo>
                <a:lnTo>
                  <a:pt x="0" y="20346"/>
                </a:lnTo>
                <a:close/>
              </a:path>
            </a:pathLst>
          </a:custGeom>
          <a:solidFill>
            <a:srgbClr val="000000"/>
          </a:solidFill>
        </p:spPr>
        <p:txBody>
          <a:bodyPr wrap="square" lIns="0" tIns="0" rIns="0" bIns="0" rtlCol="0"/>
          <a:lstStyle/>
          <a:p>
            <a:endParaRPr sz="1154"/>
          </a:p>
        </p:txBody>
      </p:sp>
      <p:sp>
        <p:nvSpPr>
          <p:cNvPr id="5" name="object 5"/>
          <p:cNvSpPr/>
          <p:nvPr/>
        </p:nvSpPr>
        <p:spPr>
          <a:xfrm>
            <a:off x="685800" y="4978137"/>
            <a:ext cx="7620" cy="25401"/>
          </a:xfrm>
          <a:custGeom>
            <a:avLst/>
            <a:gdLst/>
            <a:ahLst/>
            <a:cxnLst/>
            <a:rect l="l" t="t" r="r" b="b"/>
            <a:pathLst>
              <a:path w="7620" h="25400">
                <a:moveTo>
                  <a:pt x="0" y="25088"/>
                </a:moveTo>
                <a:lnTo>
                  <a:pt x="7620" y="25088"/>
                </a:lnTo>
                <a:lnTo>
                  <a:pt x="7620" y="0"/>
                </a:lnTo>
                <a:lnTo>
                  <a:pt x="0" y="0"/>
                </a:lnTo>
                <a:lnTo>
                  <a:pt x="0" y="25088"/>
                </a:lnTo>
                <a:close/>
              </a:path>
            </a:pathLst>
          </a:custGeom>
          <a:solidFill>
            <a:srgbClr val="000000"/>
          </a:solidFill>
        </p:spPr>
        <p:txBody>
          <a:bodyPr wrap="square" lIns="0" tIns="0" rIns="0" bIns="0" rtlCol="0"/>
          <a:lstStyle/>
          <a:p>
            <a:endParaRPr sz="1154"/>
          </a:p>
        </p:txBody>
      </p:sp>
      <p:sp>
        <p:nvSpPr>
          <p:cNvPr id="6" name="object 6"/>
          <p:cNvSpPr/>
          <p:nvPr/>
        </p:nvSpPr>
        <p:spPr>
          <a:xfrm>
            <a:off x="685800" y="4201891"/>
            <a:ext cx="7620" cy="14603"/>
          </a:xfrm>
          <a:custGeom>
            <a:avLst/>
            <a:gdLst/>
            <a:ahLst/>
            <a:cxnLst/>
            <a:rect l="l" t="t" r="r" b="b"/>
            <a:pathLst>
              <a:path w="7620" h="14605">
                <a:moveTo>
                  <a:pt x="0" y="14247"/>
                </a:moveTo>
                <a:lnTo>
                  <a:pt x="7620" y="14247"/>
                </a:lnTo>
                <a:lnTo>
                  <a:pt x="7620" y="0"/>
                </a:lnTo>
                <a:lnTo>
                  <a:pt x="0" y="0"/>
                </a:lnTo>
                <a:lnTo>
                  <a:pt x="0" y="14247"/>
                </a:lnTo>
                <a:close/>
              </a:path>
            </a:pathLst>
          </a:custGeom>
          <a:solidFill>
            <a:srgbClr val="000000"/>
          </a:solidFill>
        </p:spPr>
        <p:txBody>
          <a:bodyPr wrap="square" lIns="0" tIns="0" rIns="0" bIns="0" rtlCol="0"/>
          <a:lstStyle/>
          <a:p>
            <a:endParaRPr sz="1154"/>
          </a:p>
        </p:txBody>
      </p:sp>
      <p:grpSp>
        <p:nvGrpSpPr>
          <p:cNvPr id="7" name="object 7"/>
          <p:cNvGrpSpPr/>
          <p:nvPr/>
        </p:nvGrpSpPr>
        <p:grpSpPr>
          <a:xfrm>
            <a:off x="693419" y="4201890"/>
            <a:ext cx="9136380" cy="4182746"/>
            <a:chOff x="562617" y="2739035"/>
            <a:chExt cx="9136380" cy="4182745"/>
          </a:xfrm>
        </p:grpSpPr>
        <p:sp>
          <p:nvSpPr>
            <p:cNvPr id="8" name="object 8"/>
            <p:cNvSpPr/>
            <p:nvPr/>
          </p:nvSpPr>
          <p:spPr>
            <a:xfrm>
              <a:off x="562610" y="2739046"/>
              <a:ext cx="9136380" cy="4182745"/>
            </a:xfrm>
            <a:custGeom>
              <a:avLst/>
              <a:gdLst/>
              <a:ahLst/>
              <a:cxnLst/>
              <a:rect l="l" t="t" r="r" b="b"/>
              <a:pathLst>
                <a:path w="9136380" h="4182745">
                  <a:moveTo>
                    <a:pt x="9136380" y="0"/>
                  </a:moveTo>
                  <a:lnTo>
                    <a:pt x="9127998" y="0"/>
                  </a:lnTo>
                  <a:lnTo>
                    <a:pt x="9127490" y="0"/>
                  </a:lnTo>
                  <a:lnTo>
                    <a:pt x="584" y="0"/>
                  </a:lnTo>
                  <a:lnTo>
                    <a:pt x="584" y="8204"/>
                  </a:lnTo>
                  <a:lnTo>
                    <a:pt x="9127490" y="8204"/>
                  </a:lnTo>
                  <a:lnTo>
                    <a:pt x="9127490" y="4173931"/>
                  </a:lnTo>
                  <a:lnTo>
                    <a:pt x="0" y="4173931"/>
                  </a:lnTo>
                  <a:lnTo>
                    <a:pt x="0" y="4182148"/>
                  </a:lnTo>
                  <a:lnTo>
                    <a:pt x="9127490" y="4182148"/>
                  </a:lnTo>
                  <a:lnTo>
                    <a:pt x="9136380" y="4182148"/>
                  </a:lnTo>
                  <a:lnTo>
                    <a:pt x="9136380" y="0"/>
                  </a:lnTo>
                  <a:close/>
                </a:path>
              </a:pathLst>
            </a:custGeom>
            <a:solidFill>
              <a:srgbClr val="000000"/>
            </a:solidFill>
          </p:spPr>
          <p:txBody>
            <a:bodyPr wrap="square" lIns="0" tIns="0" rIns="0" bIns="0" rtlCol="0"/>
            <a:lstStyle/>
            <a:p>
              <a:endParaRPr sz="1154"/>
            </a:p>
          </p:txBody>
        </p:sp>
        <p:sp>
          <p:nvSpPr>
            <p:cNvPr id="9" name="object 9"/>
            <p:cNvSpPr/>
            <p:nvPr/>
          </p:nvSpPr>
          <p:spPr>
            <a:xfrm>
              <a:off x="565430" y="5144231"/>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D0F2C7">
                <a:alpha val="64709"/>
              </a:srgbClr>
            </a:solidFill>
          </p:spPr>
          <p:txBody>
            <a:bodyPr wrap="square" lIns="0" tIns="0" rIns="0" bIns="0" rtlCol="0"/>
            <a:lstStyle/>
            <a:p>
              <a:endParaRPr sz="1154" dirty="0"/>
            </a:p>
          </p:txBody>
        </p:sp>
        <p:sp>
          <p:nvSpPr>
            <p:cNvPr id="10" name="object 10"/>
            <p:cNvSpPr/>
            <p:nvPr/>
          </p:nvSpPr>
          <p:spPr>
            <a:xfrm>
              <a:off x="565430" y="5898480"/>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F75454">
                <a:alpha val="64709"/>
              </a:srgbClr>
            </a:solidFill>
          </p:spPr>
          <p:txBody>
            <a:bodyPr wrap="square" lIns="0" tIns="0" rIns="0" bIns="0" rtlCol="0"/>
            <a:lstStyle/>
            <a:p>
              <a:endParaRPr sz="1154"/>
            </a:p>
          </p:txBody>
        </p:sp>
        <p:sp>
          <p:nvSpPr>
            <p:cNvPr id="11" name="object 11"/>
            <p:cNvSpPr/>
            <p:nvPr/>
          </p:nvSpPr>
          <p:spPr>
            <a:xfrm>
              <a:off x="565430" y="5709917"/>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F58585">
                <a:alpha val="64709"/>
              </a:srgbClr>
            </a:solidFill>
          </p:spPr>
          <p:txBody>
            <a:bodyPr wrap="square" lIns="0" tIns="0" rIns="0" bIns="0" rtlCol="0"/>
            <a:lstStyle/>
            <a:p>
              <a:endParaRPr sz="1154"/>
            </a:p>
          </p:txBody>
        </p:sp>
        <p:sp>
          <p:nvSpPr>
            <p:cNvPr id="12" name="object 12"/>
            <p:cNvSpPr/>
            <p:nvPr/>
          </p:nvSpPr>
          <p:spPr>
            <a:xfrm>
              <a:off x="565430" y="5521355"/>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F5C285">
                <a:alpha val="64709"/>
              </a:srgbClr>
            </a:solidFill>
          </p:spPr>
          <p:txBody>
            <a:bodyPr wrap="square" lIns="0" tIns="0" rIns="0" bIns="0" rtlCol="0"/>
            <a:lstStyle/>
            <a:p>
              <a:endParaRPr sz="1154"/>
            </a:p>
          </p:txBody>
        </p:sp>
        <p:sp>
          <p:nvSpPr>
            <p:cNvPr id="13" name="object 13"/>
            <p:cNvSpPr/>
            <p:nvPr/>
          </p:nvSpPr>
          <p:spPr>
            <a:xfrm>
              <a:off x="565430" y="5332793"/>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94D44D">
                <a:alpha val="64709"/>
              </a:srgbClr>
            </a:solidFill>
          </p:spPr>
          <p:txBody>
            <a:bodyPr wrap="square" lIns="0" tIns="0" rIns="0" bIns="0" rtlCol="0"/>
            <a:lstStyle/>
            <a:p>
              <a:endParaRPr sz="1154"/>
            </a:p>
          </p:txBody>
        </p:sp>
      </p:grpSp>
      <p:sp>
        <p:nvSpPr>
          <p:cNvPr id="14" name="object 14"/>
          <p:cNvSpPr txBox="1"/>
          <p:nvPr/>
        </p:nvSpPr>
        <p:spPr>
          <a:xfrm>
            <a:off x="4834557" y="6612845"/>
            <a:ext cx="965834" cy="130162"/>
          </a:xfrm>
          <a:prstGeom prst="rect">
            <a:avLst/>
          </a:prstGeom>
        </p:spPr>
        <p:txBody>
          <a:bodyPr vert="horz" wrap="square" lIns="0" tIns="14603" rIns="0" bIns="0" rtlCol="0">
            <a:spAutoFit/>
          </a:bodyPr>
          <a:lstStyle/>
          <a:p>
            <a:pPr marL="12701">
              <a:spcBef>
                <a:spcPts val="113"/>
              </a:spcBef>
            </a:pPr>
            <a:r>
              <a:rPr sz="750" dirty="0">
                <a:latin typeface="Trebuchet MS"/>
                <a:cs typeface="Trebuchet MS"/>
              </a:rPr>
              <a:t>D e l i g h t e d</a:t>
            </a:r>
            <a:endParaRPr sz="750">
              <a:latin typeface="Trebuchet MS"/>
              <a:cs typeface="Trebuchet MS"/>
            </a:endParaRPr>
          </a:p>
        </p:txBody>
      </p:sp>
      <p:sp>
        <p:nvSpPr>
          <p:cNvPr id="15" name="object 15"/>
          <p:cNvSpPr txBox="1"/>
          <p:nvPr/>
        </p:nvSpPr>
        <p:spPr>
          <a:xfrm>
            <a:off x="4766630" y="7374486"/>
            <a:ext cx="1076325" cy="130162"/>
          </a:xfrm>
          <a:prstGeom prst="rect">
            <a:avLst/>
          </a:prstGeom>
        </p:spPr>
        <p:txBody>
          <a:bodyPr vert="horz" wrap="square" lIns="0" tIns="14603" rIns="0" bIns="0" rtlCol="0">
            <a:spAutoFit/>
          </a:bodyPr>
          <a:lstStyle/>
          <a:p>
            <a:pPr marL="12701">
              <a:spcBef>
                <a:spcPts val="113"/>
              </a:spcBef>
            </a:pPr>
            <a:r>
              <a:rPr sz="750" dirty="0">
                <a:latin typeface="Trebuchet MS"/>
                <a:cs typeface="Trebuchet MS"/>
              </a:rPr>
              <a:t>F r u s t r a t e d</a:t>
            </a:r>
            <a:endParaRPr sz="750">
              <a:latin typeface="Trebuchet MS"/>
              <a:cs typeface="Trebuchet MS"/>
            </a:endParaRPr>
          </a:p>
        </p:txBody>
      </p:sp>
      <p:grpSp>
        <p:nvGrpSpPr>
          <p:cNvPr id="16" name="object 16"/>
          <p:cNvGrpSpPr/>
          <p:nvPr/>
        </p:nvGrpSpPr>
        <p:grpSpPr>
          <a:xfrm>
            <a:off x="471700" y="3883283"/>
            <a:ext cx="9357994" cy="4500880"/>
            <a:chOff x="340896" y="2420428"/>
            <a:chExt cx="9357995" cy="4500880"/>
          </a:xfrm>
        </p:grpSpPr>
        <p:pic>
          <p:nvPicPr>
            <p:cNvPr id="17" name="object 17"/>
            <p:cNvPicPr/>
            <p:nvPr/>
          </p:nvPicPr>
          <p:blipFill>
            <a:blip r:embed="rId2" cstate="print"/>
            <a:stretch>
              <a:fillRect/>
            </a:stretch>
          </p:blipFill>
          <p:spPr>
            <a:xfrm>
              <a:off x="1474737" y="5517808"/>
              <a:ext cx="189744" cy="189744"/>
            </a:xfrm>
            <a:prstGeom prst="rect">
              <a:avLst/>
            </a:prstGeom>
          </p:spPr>
        </p:pic>
        <p:pic>
          <p:nvPicPr>
            <p:cNvPr id="18" name="object 18"/>
            <p:cNvPicPr/>
            <p:nvPr/>
          </p:nvPicPr>
          <p:blipFill>
            <a:blip r:embed="rId3" cstate="print"/>
            <a:stretch>
              <a:fillRect/>
            </a:stretch>
          </p:blipFill>
          <p:spPr>
            <a:xfrm>
              <a:off x="3281219" y="5517808"/>
              <a:ext cx="189744" cy="189744"/>
            </a:xfrm>
            <a:prstGeom prst="rect">
              <a:avLst/>
            </a:prstGeom>
          </p:spPr>
        </p:pic>
        <p:pic>
          <p:nvPicPr>
            <p:cNvPr id="19" name="object 19"/>
            <p:cNvPicPr/>
            <p:nvPr/>
          </p:nvPicPr>
          <p:blipFill>
            <a:blip r:embed="rId2" cstate="print"/>
            <a:stretch>
              <a:fillRect/>
            </a:stretch>
          </p:blipFill>
          <p:spPr>
            <a:xfrm>
              <a:off x="5107849" y="5517808"/>
              <a:ext cx="189744" cy="189744"/>
            </a:xfrm>
            <a:prstGeom prst="rect">
              <a:avLst/>
            </a:prstGeom>
          </p:spPr>
        </p:pic>
        <p:pic>
          <p:nvPicPr>
            <p:cNvPr id="20" name="object 20"/>
            <p:cNvPicPr/>
            <p:nvPr/>
          </p:nvPicPr>
          <p:blipFill>
            <a:blip r:embed="rId3" cstate="print"/>
            <a:stretch>
              <a:fillRect/>
            </a:stretch>
          </p:blipFill>
          <p:spPr>
            <a:xfrm>
              <a:off x="6933038" y="5517808"/>
              <a:ext cx="189744" cy="189744"/>
            </a:xfrm>
            <a:prstGeom prst="rect">
              <a:avLst/>
            </a:prstGeom>
          </p:spPr>
        </p:pic>
        <p:pic>
          <p:nvPicPr>
            <p:cNvPr id="21" name="object 21"/>
            <p:cNvPicPr/>
            <p:nvPr/>
          </p:nvPicPr>
          <p:blipFill>
            <a:blip r:embed="rId3" cstate="print"/>
            <a:stretch>
              <a:fillRect/>
            </a:stretch>
          </p:blipFill>
          <p:spPr>
            <a:xfrm>
              <a:off x="8746250" y="5517808"/>
              <a:ext cx="189743" cy="189744"/>
            </a:xfrm>
            <a:prstGeom prst="rect">
              <a:avLst/>
            </a:prstGeom>
          </p:spPr>
        </p:pic>
        <p:sp>
          <p:nvSpPr>
            <p:cNvPr id="22" name="object 22"/>
            <p:cNvSpPr/>
            <p:nvPr/>
          </p:nvSpPr>
          <p:spPr>
            <a:xfrm>
              <a:off x="554953" y="2753283"/>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23" name="object 23"/>
            <p:cNvSpPr/>
            <p:nvPr/>
          </p:nvSpPr>
          <p:spPr>
            <a:xfrm>
              <a:off x="2393257" y="2753284"/>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24" name="object 24"/>
            <p:cNvSpPr/>
            <p:nvPr/>
          </p:nvSpPr>
          <p:spPr>
            <a:xfrm>
              <a:off x="4241378" y="2753274"/>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a:p>
          </p:txBody>
        </p:sp>
        <p:sp>
          <p:nvSpPr>
            <p:cNvPr id="25" name="object 25"/>
            <p:cNvSpPr/>
            <p:nvPr/>
          </p:nvSpPr>
          <p:spPr>
            <a:xfrm>
              <a:off x="6087841" y="2753321"/>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26" name="object 26"/>
            <p:cNvSpPr/>
            <p:nvPr/>
          </p:nvSpPr>
          <p:spPr>
            <a:xfrm>
              <a:off x="7906592" y="2753288"/>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27" name="object 27"/>
            <p:cNvSpPr/>
            <p:nvPr/>
          </p:nvSpPr>
          <p:spPr>
            <a:xfrm>
              <a:off x="554953" y="3540372"/>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28" name="object 28"/>
            <p:cNvSpPr/>
            <p:nvPr/>
          </p:nvSpPr>
          <p:spPr>
            <a:xfrm>
              <a:off x="2393257" y="3540373"/>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29" name="object 29"/>
            <p:cNvSpPr/>
            <p:nvPr/>
          </p:nvSpPr>
          <p:spPr>
            <a:xfrm>
              <a:off x="4241378" y="3540362"/>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dirty="0"/>
            </a:p>
          </p:txBody>
        </p:sp>
        <p:sp>
          <p:nvSpPr>
            <p:cNvPr id="30" name="object 30"/>
            <p:cNvSpPr/>
            <p:nvPr/>
          </p:nvSpPr>
          <p:spPr>
            <a:xfrm>
              <a:off x="6087841" y="3540409"/>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31" name="object 31"/>
            <p:cNvSpPr/>
            <p:nvPr/>
          </p:nvSpPr>
          <p:spPr>
            <a:xfrm>
              <a:off x="7906592" y="3540377"/>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32" name="object 32"/>
            <p:cNvSpPr/>
            <p:nvPr/>
          </p:nvSpPr>
          <p:spPr>
            <a:xfrm>
              <a:off x="554953" y="4322718"/>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33" name="object 33"/>
            <p:cNvSpPr/>
            <p:nvPr/>
          </p:nvSpPr>
          <p:spPr>
            <a:xfrm>
              <a:off x="2393257" y="4322720"/>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34" name="object 34"/>
            <p:cNvSpPr/>
            <p:nvPr/>
          </p:nvSpPr>
          <p:spPr>
            <a:xfrm>
              <a:off x="4241378" y="4322709"/>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dirty="0"/>
            </a:p>
          </p:txBody>
        </p:sp>
        <p:sp>
          <p:nvSpPr>
            <p:cNvPr id="35" name="object 35"/>
            <p:cNvSpPr/>
            <p:nvPr/>
          </p:nvSpPr>
          <p:spPr>
            <a:xfrm>
              <a:off x="6087841" y="4322756"/>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36" name="object 36"/>
            <p:cNvSpPr/>
            <p:nvPr/>
          </p:nvSpPr>
          <p:spPr>
            <a:xfrm>
              <a:off x="7906592" y="4322723"/>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37" name="object 37"/>
            <p:cNvSpPr/>
            <p:nvPr/>
          </p:nvSpPr>
          <p:spPr>
            <a:xfrm>
              <a:off x="554953" y="6145975"/>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38" name="object 38"/>
            <p:cNvSpPr/>
            <p:nvPr/>
          </p:nvSpPr>
          <p:spPr>
            <a:xfrm>
              <a:off x="2393257" y="6145976"/>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39" name="object 39"/>
            <p:cNvSpPr/>
            <p:nvPr/>
          </p:nvSpPr>
          <p:spPr>
            <a:xfrm>
              <a:off x="4241378" y="6145966"/>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a:p>
          </p:txBody>
        </p:sp>
        <p:sp>
          <p:nvSpPr>
            <p:cNvPr id="40" name="object 40"/>
            <p:cNvSpPr/>
            <p:nvPr/>
          </p:nvSpPr>
          <p:spPr>
            <a:xfrm>
              <a:off x="6087841" y="6146013"/>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41" name="object 41"/>
            <p:cNvSpPr/>
            <p:nvPr/>
          </p:nvSpPr>
          <p:spPr>
            <a:xfrm>
              <a:off x="7906592" y="6145981"/>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42" name="object 42"/>
            <p:cNvSpPr/>
            <p:nvPr/>
          </p:nvSpPr>
          <p:spPr>
            <a:xfrm>
              <a:off x="340893" y="2420429"/>
              <a:ext cx="9357995" cy="4500880"/>
            </a:xfrm>
            <a:custGeom>
              <a:avLst/>
              <a:gdLst/>
              <a:ahLst/>
              <a:cxnLst/>
              <a:rect l="l" t="t" r="r" b="b"/>
              <a:pathLst>
                <a:path w="9357995" h="4500880">
                  <a:moveTo>
                    <a:pt x="9357868" y="0"/>
                  </a:moveTo>
                  <a:lnTo>
                    <a:pt x="9349651" y="0"/>
                  </a:lnTo>
                  <a:lnTo>
                    <a:pt x="9349651" y="8229"/>
                  </a:lnTo>
                  <a:lnTo>
                    <a:pt x="9349651" y="318770"/>
                  </a:lnTo>
                  <a:lnTo>
                    <a:pt x="224790" y="318770"/>
                  </a:lnTo>
                  <a:lnTo>
                    <a:pt x="224790" y="318617"/>
                  </a:lnTo>
                  <a:lnTo>
                    <a:pt x="222275" y="318617"/>
                  </a:lnTo>
                  <a:lnTo>
                    <a:pt x="222275" y="8229"/>
                  </a:lnTo>
                  <a:lnTo>
                    <a:pt x="9349651" y="8229"/>
                  </a:lnTo>
                  <a:lnTo>
                    <a:pt x="9349651" y="0"/>
                  </a:lnTo>
                  <a:lnTo>
                    <a:pt x="222275" y="0"/>
                  </a:lnTo>
                  <a:lnTo>
                    <a:pt x="214058" y="0"/>
                  </a:lnTo>
                  <a:lnTo>
                    <a:pt x="214058" y="318617"/>
                  </a:lnTo>
                  <a:lnTo>
                    <a:pt x="8204" y="318617"/>
                  </a:lnTo>
                  <a:lnTo>
                    <a:pt x="8204" y="326821"/>
                  </a:lnTo>
                  <a:lnTo>
                    <a:pt x="214058" y="326821"/>
                  </a:lnTo>
                  <a:lnTo>
                    <a:pt x="215900" y="326834"/>
                  </a:lnTo>
                  <a:lnTo>
                    <a:pt x="215900" y="4492549"/>
                  </a:lnTo>
                  <a:lnTo>
                    <a:pt x="7620" y="4492549"/>
                  </a:lnTo>
                  <a:lnTo>
                    <a:pt x="7620" y="318617"/>
                  </a:lnTo>
                  <a:lnTo>
                    <a:pt x="0" y="318617"/>
                  </a:lnTo>
                  <a:lnTo>
                    <a:pt x="0" y="4500765"/>
                  </a:lnTo>
                  <a:lnTo>
                    <a:pt x="7620" y="4500765"/>
                  </a:lnTo>
                  <a:lnTo>
                    <a:pt x="215900" y="4500765"/>
                  </a:lnTo>
                  <a:lnTo>
                    <a:pt x="224790" y="4500765"/>
                  </a:lnTo>
                  <a:lnTo>
                    <a:pt x="224790" y="326834"/>
                  </a:lnTo>
                  <a:lnTo>
                    <a:pt x="9349651" y="326834"/>
                  </a:lnTo>
                  <a:lnTo>
                    <a:pt x="9357868" y="326834"/>
                  </a:lnTo>
                  <a:lnTo>
                    <a:pt x="9357868" y="0"/>
                  </a:lnTo>
                  <a:close/>
                </a:path>
              </a:pathLst>
            </a:custGeom>
            <a:solidFill>
              <a:srgbClr val="000000"/>
            </a:solidFill>
          </p:spPr>
          <p:txBody>
            <a:bodyPr wrap="square" lIns="0" tIns="0" rIns="0" bIns="0" rtlCol="0"/>
            <a:lstStyle/>
            <a:p>
              <a:endParaRPr sz="1154"/>
            </a:p>
          </p:txBody>
        </p:sp>
        <p:sp>
          <p:nvSpPr>
            <p:cNvPr id="43" name="object 43"/>
            <p:cNvSpPr/>
            <p:nvPr/>
          </p:nvSpPr>
          <p:spPr>
            <a:xfrm>
              <a:off x="1244615" y="2892496"/>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44" name="object 44"/>
            <p:cNvSpPr/>
            <p:nvPr/>
          </p:nvSpPr>
          <p:spPr>
            <a:xfrm>
              <a:off x="1242705" y="2890586"/>
              <a:ext cx="478155" cy="481965"/>
            </a:xfrm>
            <a:custGeom>
              <a:avLst/>
              <a:gdLst/>
              <a:ahLst/>
              <a:cxnLst/>
              <a:rect l="l" t="t" r="r" b="b"/>
              <a:pathLst>
                <a:path w="478155" h="481964">
                  <a:moveTo>
                    <a:pt x="477592" y="481413"/>
                  </a:moveTo>
                  <a:lnTo>
                    <a:pt x="0" y="481413"/>
                  </a:lnTo>
                  <a:lnTo>
                    <a:pt x="0" y="0"/>
                  </a:lnTo>
                  <a:lnTo>
                    <a:pt x="395064"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pic>
        <p:nvPicPr>
          <p:cNvPr id="45" name="object 45"/>
          <p:cNvPicPr/>
          <p:nvPr/>
        </p:nvPicPr>
        <p:blipFill>
          <a:blip r:embed="rId4" cstate="print"/>
          <a:stretch>
            <a:fillRect/>
          </a:stretch>
        </p:blipFill>
        <p:spPr>
          <a:xfrm>
            <a:off x="2843668" y="3190894"/>
            <a:ext cx="246436" cy="247500"/>
          </a:xfrm>
          <a:prstGeom prst="rect">
            <a:avLst/>
          </a:prstGeom>
        </p:spPr>
      </p:pic>
      <p:sp>
        <p:nvSpPr>
          <p:cNvPr id="46" name="object 46"/>
          <p:cNvSpPr txBox="1"/>
          <p:nvPr/>
        </p:nvSpPr>
        <p:spPr>
          <a:xfrm>
            <a:off x="2884108" y="3188176"/>
            <a:ext cx="146685"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4</a:t>
            </a:r>
            <a:endParaRPr sz="1301">
              <a:latin typeface="Verdana"/>
              <a:cs typeface="Verdana"/>
            </a:endParaRPr>
          </a:p>
        </p:txBody>
      </p:sp>
      <p:pic>
        <p:nvPicPr>
          <p:cNvPr id="47" name="object 47"/>
          <p:cNvPicPr/>
          <p:nvPr/>
        </p:nvPicPr>
        <p:blipFill>
          <a:blip r:embed="rId4" cstate="print"/>
          <a:stretch>
            <a:fillRect/>
          </a:stretch>
        </p:blipFill>
        <p:spPr>
          <a:xfrm>
            <a:off x="5795850" y="3190894"/>
            <a:ext cx="246436" cy="247500"/>
          </a:xfrm>
          <a:prstGeom prst="rect">
            <a:avLst/>
          </a:prstGeom>
        </p:spPr>
      </p:pic>
      <p:sp>
        <p:nvSpPr>
          <p:cNvPr id="48" name="object 48"/>
          <p:cNvSpPr txBox="1"/>
          <p:nvPr/>
        </p:nvSpPr>
        <p:spPr>
          <a:xfrm>
            <a:off x="5841262" y="3190083"/>
            <a:ext cx="147320"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5</a:t>
            </a:r>
            <a:endParaRPr sz="1301">
              <a:latin typeface="Verdana"/>
              <a:cs typeface="Verdana"/>
            </a:endParaRPr>
          </a:p>
        </p:txBody>
      </p:sp>
      <p:pic>
        <p:nvPicPr>
          <p:cNvPr id="49" name="object 49"/>
          <p:cNvPicPr/>
          <p:nvPr/>
        </p:nvPicPr>
        <p:blipFill>
          <a:blip r:embed="rId5" cstate="print"/>
          <a:stretch>
            <a:fillRect/>
          </a:stretch>
        </p:blipFill>
        <p:spPr>
          <a:xfrm>
            <a:off x="8279050" y="3190894"/>
            <a:ext cx="246436" cy="247500"/>
          </a:xfrm>
          <a:prstGeom prst="rect">
            <a:avLst/>
          </a:prstGeom>
        </p:spPr>
      </p:pic>
      <p:sp>
        <p:nvSpPr>
          <p:cNvPr id="50" name="object 50"/>
          <p:cNvSpPr txBox="1"/>
          <p:nvPr/>
        </p:nvSpPr>
        <p:spPr>
          <a:xfrm>
            <a:off x="8321376" y="3191881"/>
            <a:ext cx="151766"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6</a:t>
            </a:r>
            <a:endParaRPr sz="1301">
              <a:latin typeface="Verdana"/>
              <a:cs typeface="Verdana"/>
            </a:endParaRPr>
          </a:p>
        </p:txBody>
      </p:sp>
      <p:sp>
        <p:nvSpPr>
          <p:cNvPr id="51" name="object 51"/>
          <p:cNvSpPr txBox="1"/>
          <p:nvPr/>
        </p:nvSpPr>
        <p:spPr>
          <a:xfrm>
            <a:off x="5072501" y="3962197"/>
            <a:ext cx="459105"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Purchase</a:t>
            </a:r>
            <a:endParaRPr sz="700">
              <a:latin typeface="Trebuchet MS"/>
              <a:cs typeface="Trebuchet MS"/>
            </a:endParaRPr>
          </a:p>
        </p:txBody>
      </p:sp>
      <p:sp>
        <p:nvSpPr>
          <p:cNvPr id="52" name="object 52"/>
          <p:cNvSpPr txBox="1"/>
          <p:nvPr/>
        </p:nvSpPr>
        <p:spPr>
          <a:xfrm>
            <a:off x="6850549" y="3962197"/>
            <a:ext cx="574040"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Onboarding</a:t>
            </a:r>
            <a:endParaRPr sz="700">
              <a:latin typeface="Trebuchet MS"/>
              <a:cs typeface="Trebuchet MS"/>
            </a:endParaRPr>
          </a:p>
        </p:txBody>
      </p:sp>
      <p:sp>
        <p:nvSpPr>
          <p:cNvPr id="53" name="object 53"/>
          <p:cNvSpPr txBox="1"/>
          <p:nvPr/>
        </p:nvSpPr>
        <p:spPr>
          <a:xfrm>
            <a:off x="8726617" y="3962197"/>
            <a:ext cx="492126"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Advocacy</a:t>
            </a:r>
            <a:endParaRPr sz="700">
              <a:latin typeface="Trebuchet MS"/>
              <a:cs typeface="Trebuchet MS"/>
            </a:endParaRPr>
          </a:p>
        </p:txBody>
      </p:sp>
      <p:sp>
        <p:nvSpPr>
          <p:cNvPr id="54" name="object 54"/>
          <p:cNvSpPr txBox="1"/>
          <p:nvPr/>
        </p:nvSpPr>
        <p:spPr>
          <a:xfrm>
            <a:off x="1346793" y="3962197"/>
            <a:ext cx="545464"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Awareness</a:t>
            </a:r>
            <a:endParaRPr sz="700">
              <a:latin typeface="Trebuchet MS"/>
              <a:cs typeface="Trebuchet MS"/>
            </a:endParaRPr>
          </a:p>
        </p:txBody>
      </p:sp>
      <p:sp>
        <p:nvSpPr>
          <p:cNvPr id="55" name="object 55"/>
          <p:cNvSpPr txBox="1"/>
          <p:nvPr/>
        </p:nvSpPr>
        <p:spPr>
          <a:xfrm>
            <a:off x="3101889" y="3962197"/>
            <a:ext cx="680085"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Consideration</a:t>
            </a:r>
            <a:endParaRPr sz="700">
              <a:latin typeface="Trebuchet MS"/>
              <a:cs typeface="Trebuchet MS"/>
            </a:endParaRPr>
          </a:p>
        </p:txBody>
      </p:sp>
      <p:sp>
        <p:nvSpPr>
          <p:cNvPr id="56" name="object 56"/>
          <p:cNvSpPr txBox="1"/>
          <p:nvPr/>
        </p:nvSpPr>
        <p:spPr>
          <a:xfrm>
            <a:off x="1192461" y="3341254"/>
            <a:ext cx="881380" cy="231603"/>
          </a:xfrm>
          <a:prstGeom prst="rect">
            <a:avLst/>
          </a:prstGeom>
        </p:spPr>
        <p:txBody>
          <a:bodyPr vert="horz" wrap="square" lIns="0" tIns="15876" rIns="0" bIns="0" rtlCol="0">
            <a:spAutoFit/>
          </a:bodyPr>
          <a:lstStyle/>
          <a:p>
            <a:pPr marL="12701">
              <a:spcBef>
                <a:spcPts val="125"/>
              </a:spcBef>
            </a:pPr>
            <a:r>
              <a:rPr sz="1401" b="1" dirty="0">
                <a:latin typeface="Trebuchet MS"/>
                <a:cs typeface="Trebuchet MS"/>
              </a:rPr>
              <a:t>Persona 1</a:t>
            </a:r>
            <a:endParaRPr sz="1401">
              <a:latin typeface="Trebuchet MS"/>
              <a:cs typeface="Trebuchet MS"/>
            </a:endParaRPr>
          </a:p>
        </p:txBody>
      </p:sp>
      <p:grpSp>
        <p:nvGrpSpPr>
          <p:cNvPr id="57" name="object 57"/>
          <p:cNvGrpSpPr/>
          <p:nvPr/>
        </p:nvGrpSpPr>
        <p:grpSpPr>
          <a:xfrm>
            <a:off x="478200" y="3209535"/>
            <a:ext cx="558801" cy="558801"/>
            <a:chOff x="347396" y="1746680"/>
            <a:chExt cx="558800" cy="558800"/>
          </a:xfrm>
        </p:grpSpPr>
        <p:pic>
          <p:nvPicPr>
            <p:cNvPr id="58" name="object 58"/>
            <p:cNvPicPr/>
            <p:nvPr/>
          </p:nvPicPr>
          <p:blipFill>
            <a:blip r:embed="rId6" cstate="print"/>
            <a:stretch>
              <a:fillRect/>
            </a:stretch>
          </p:blipFill>
          <p:spPr>
            <a:xfrm>
              <a:off x="352391" y="1751773"/>
              <a:ext cx="548401" cy="548212"/>
            </a:xfrm>
            <a:prstGeom prst="rect">
              <a:avLst/>
            </a:prstGeom>
          </p:spPr>
        </p:pic>
        <p:sp>
          <p:nvSpPr>
            <p:cNvPr id="59" name="object 59"/>
            <p:cNvSpPr/>
            <p:nvPr/>
          </p:nvSpPr>
          <p:spPr>
            <a:xfrm>
              <a:off x="347396" y="1746680"/>
              <a:ext cx="558800" cy="558800"/>
            </a:xfrm>
            <a:custGeom>
              <a:avLst/>
              <a:gdLst/>
              <a:ahLst/>
              <a:cxnLst/>
              <a:rect l="l" t="t" r="r" b="b"/>
              <a:pathLst>
                <a:path w="558800" h="558800">
                  <a:moveTo>
                    <a:pt x="279195" y="558390"/>
                  </a:moveTo>
                  <a:lnTo>
                    <a:pt x="233968" y="554729"/>
                  </a:lnTo>
                  <a:lnTo>
                    <a:pt x="191042" y="544133"/>
                  </a:lnTo>
                  <a:lnTo>
                    <a:pt x="150996" y="527180"/>
                  </a:lnTo>
                  <a:lnTo>
                    <a:pt x="114411" y="504451"/>
                  </a:lnTo>
                  <a:lnTo>
                    <a:pt x="81866" y="476524"/>
                  </a:lnTo>
                  <a:lnTo>
                    <a:pt x="53938" y="443979"/>
                  </a:lnTo>
                  <a:lnTo>
                    <a:pt x="31209" y="407394"/>
                  </a:lnTo>
                  <a:lnTo>
                    <a:pt x="14256" y="367350"/>
                  </a:lnTo>
                  <a:lnTo>
                    <a:pt x="3660" y="324425"/>
                  </a:lnTo>
                  <a:lnTo>
                    <a:pt x="0" y="279198"/>
                  </a:lnTo>
                  <a:lnTo>
                    <a:pt x="3660" y="233971"/>
                  </a:lnTo>
                  <a:lnTo>
                    <a:pt x="14257" y="191045"/>
                  </a:lnTo>
                  <a:lnTo>
                    <a:pt x="31209" y="150999"/>
                  </a:lnTo>
                  <a:lnTo>
                    <a:pt x="53939" y="114414"/>
                  </a:lnTo>
                  <a:lnTo>
                    <a:pt x="81867" y="81867"/>
                  </a:lnTo>
                  <a:lnTo>
                    <a:pt x="114412" y="53940"/>
                  </a:lnTo>
                  <a:lnTo>
                    <a:pt x="150998" y="31210"/>
                  </a:lnTo>
                  <a:lnTo>
                    <a:pt x="191043" y="14257"/>
                  </a:lnTo>
                  <a:lnTo>
                    <a:pt x="233968" y="3660"/>
                  </a:lnTo>
                  <a:lnTo>
                    <a:pt x="279195" y="0"/>
                  </a:lnTo>
                  <a:lnTo>
                    <a:pt x="324423" y="3660"/>
                  </a:lnTo>
                  <a:lnTo>
                    <a:pt x="350829" y="10179"/>
                  </a:lnTo>
                  <a:lnTo>
                    <a:pt x="279195" y="10179"/>
                  </a:lnTo>
                  <a:lnTo>
                    <a:pt x="230902" y="14521"/>
                  </a:lnTo>
                  <a:lnTo>
                    <a:pt x="185423" y="27037"/>
                  </a:lnTo>
                  <a:lnTo>
                    <a:pt x="143523" y="46961"/>
                  </a:lnTo>
                  <a:lnTo>
                    <a:pt x="105969" y="73527"/>
                  </a:lnTo>
                  <a:lnTo>
                    <a:pt x="73526" y="105970"/>
                  </a:lnTo>
                  <a:lnTo>
                    <a:pt x="46960" y="143525"/>
                  </a:lnTo>
                  <a:lnTo>
                    <a:pt x="27036" y="185425"/>
                  </a:lnTo>
                  <a:lnTo>
                    <a:pt x="14521" y="230904"/>
                  </a:lnTo>
                  <a:lnTo>
                    <a:pt x="10179" y="279198"/>
                  </a:lnTo>
                  <a:lnTo>
                    <a:pt x="14521" y="327492"/>
                  </a:lnTo>
                  <a:lnTo>
                    <a:pt x="27037" y="372971"/>
                  </a:lnTo>
                  <a:lnTo>
                    <a:pt x="46960" y="414870"/>
                  </a:lnTo>
                  <a:lnTo>
                    <a:pt x="73527" y="452424"/>
                  </a:lnTo>
                  <a:lnTo>
                    <a:pt x="105970" y="484867"/>
                  </a:lnTo>
                  <a:lnTo>
                    <a:pt x="143524" y="511433"/>
                  </a:lnTo>
                  <a:lnTo>
                    <a:pt x="185423" y="531356"/>
                  </a:lnTo>
                  <a:lnTo>
                    <a:pt x="230903" y="543871"/>
                  </a:lnTo>
                  <a:lnTo>
                    <a:pt x="279195" y="548213"/>
                  </a:lnTo>
                  <a:lnTo>
                    <a:pt x="350817" y="548213"/>
                  </a:lnTo>
                  <a:lnTo>
                    <a:pt x="324423" y="554729"/>
                  </a:lnTo>
                  <a:lnTo>
                    <a:pt x="279195" y="558390"/>
                  </a:lnTo>
                  <a:close/>
                </a:path>
                <a:path w="558800" h="558800">
                  <a:moveTo>
                    <a:pt x="350817" y="548213"/>
                  </a:moveTo>
                  <a:lnTo>
                    <a:pt x="279195" y="548213"/>
                  </a:lnTo>
                  <a:lnTo>
                    <a:pt x="327488" y="543871"/>
                  </a:lnTo>
                  <a:lnTo>
                    <a:pt x="372967" y="531356"/>
                  </a:lnTo>
                  <a:lnTo>
                    <a:pt x="414867" y="511432"/>
                  </a:lnTo>
                  <a:lnTo>
                    <a:pt x="452421" y="484866"/>
                  </a:lnTo>
                  <a:lnTo>
                    <a:pt x="484864" y="452423"/>
                  </a:lnTo>
                  <a:lnTo>
                    <a:pt x="511431" y="414869"/>
                  </a:lnTo>
                  <a:lnTo>
                    <a:pt x="531355" y="372970"/>
                  </a:lnTo>
                  <a:lnTo>
                    <a:pt x="543871" y="327491"/>
                  </a:lnTo>
                  <a:lnTo>
                    <a:pt x="548213" y="279198"/>
                  </a:lnTo>
                  <a:lnTo>
                    <a:pt x="543871" y="230904"/>
                  </a:lnTo>
                  <a:lnTo>
                    <a:pt x="531355" y="185425"/>
                  </a:lnTo>
                  <a:lnTo>
                    <a:pt x="511431" y="143525"/>
                  </a:lnTo>
                  <a:lnTo>
                    <a:pt x="484864" y="105970"/>
                  </a:lnTo>
                  <a:lnTo>
                    <a:pt x="452421" y="73527"/>
                  </a:lnTo>
                  <a:lnTo>
                    <a:pt x="414867" y="46961"/>
                  </a:lnTo>
                  <a:lnTo>
                    <a:pt x="372967" y="27037"/>
                  </a:lnTo>
                  <a:lnTo>
                    <a:pt x="327488" y="14521"/>
                  </a:lnTo>
                  <a:lnTo>
                    <a:pt x="279195" y="10179"/>
                  </a:lnTo>
                  <a:lnTo>
                    <a:pt x="350829" y="10179"/>
                  </a:lnTo>
                  <a:lnTo>
                    <a:pt x="407394" y="31210"/>
                  </a:lnTo>
                  <a:lnTo>
                    <a:pt x="443979" y="53940"/>
                  </a:lnTo>
                  <a:lnTo>
                    <a:pt x="476525" y="81868"/>
                  </a:lnTo>
                  <a:lnTo>
                    <a:pt x="504452" y="114414"/>
                  </a:lnTo>
                  <a:lnTo>
                    <a:pt x="527181" y="151000"/>
                  </a:lnTo>
                  <a:lnTo>
                    <a:pt x="544134" y="191045"/>
                  </a:lnTo>
                  <a:lnTo>
                    <a:pt x="554730" y="233971"/>
                  </a:lnTo>
                  <a:lnTo>
                    <a:pt x="558391" y="279198"/>
                  </a:lnTo>
                  <a:lnTo>
                    <a:pt x="554730" y="324425"/>
                  </a:lnTo>
                  <a:lnTo>
                    <a:pt x="544134" y="367351"/>
                  </a:lnTo>
                  <a:lnTo>
                    <a:pt x="527181" y="407395"/>
                  </a:lnTo>
                  <a:lnTo>
                    <a:pt x="504452" y="443979"/>
                  </a:lnTo>
                  <a:lnTo>
                    <a:pt x="476524" y="476525"/>
                  </a:lnTo>
                  <a:lnTo>
                    <a:pt x="443979" y="504451"/>
                  </a:lnTo>
                  <a:lnTo>
                    <a:pt x="407394" y="527181"/>
                  </a:lnTo>
                  <a:lnTo>
                    <a:pt x="367349" y="544133"/>
                  </a:lnTo>
                  <a:lnTo>
                    <a:pt x="350817" y="548213"/>
                  </a:lnTo>
                  <a:close/>
                </a:path>
              </a:pathLst>
            </a:custGeom>
            <a:solidFill>
              <a:srgbClr val="000000"/>
            </a:solidFill>
          </p:spPr>
          <p:txBody>
            <a:bodyPr wrap="square" lIns="0" tIns="0" rIns="0" bIns="0" rtlCol="0"/>
            <a:lstStyle/>
            <a:p>
              <a:endParaRPr sz="1154"/>
            </a:p>
          </p:txBody>
        </p:sp>
      </p:grpSp>
      <p:sp>
        <p:nvSpPr>
          <p:cNvPr id="60" name="object 60"/>
          <p:cNvSpPr txBox="1"/>
          <p:nvPr/>
        </p:nvSpPr>
        <p:spPr>
          <a:xfrm>
            <a:off x="1454070" y="4486956"/>
            <a:ext cx="316864" cy="250068"/>
          </a:xfrm>
          <a:prstGeom prst="rect">
            <a:avLst/>
          </a:prstGeom>
        </p:spPr>
        <p:txBody>
          <a:bodyPr vert="horz" wrap="square" lIns="0" tIns="19050" rIns="0" bIns="0" rtlCol="0">
            <a:spAutoFit/>
          </a:bodyPr>
          <a:lstStyle/>
          <a:p>
            <a:pPr marL="12701"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61" name="object 61"/>
          <p:cNvGrpSpPr/>
          <p:nvPr/>
        </p:nvGrpSpPr>
        <p:grpSpPr>
          <a:xfrm>
            <a:off x="3199539" y="4353441"/>
            <a:ext cx="478155" cy="481965"/>
            <a:chOff x="3068734" y="2890586"/>
            <a:chExt cx="478155" cy="481965"/>
          </a:xfrm>
        </p:grpSpPr>
        <p:sp>
          <p:nvSpPr>
            <p:cNvPr id="62" name="object 62"/>
            <p:cNvSpPr/>
            <p:nvPr/>
          </p:nvSpPr>
          <p:spPr>
            <a:xfrm>
              <a:off x="3070644" y="2892496"/>
              <a:ext cx="474345" cy="478790"/>
            </a:xfrm>
            <a:custGeom>
              <a:avLst/>
              <a:gdLst/>
              <a:ahLst/>
              <a:cxnLst/>
              <a:rect l="l" t="t" r="r" b="b"/>
              <a:pathLst>
                <a:path w="474345" h="478789">
                  <a:moveTo>
                    <a:pt x="474153" y="478244"/>
                  </a:moveTo>
                  <a:lnTo>
                    <a:pt x="0" y="478244"/>
                  </a:lnTo>
                  <a:lnTo>
                    <a:pt x="0" y="0"/>
                  </a:lnTo>
                  <a:lnTo>
                    <a:pt x="392390" y="0"/>
                  </a:lnTo>
                  <a:lnTo>
                    <a:pt x="474153" y="81763"/>
                  </a:lnTo>
                  <a:lnTo>
                    <a:pt x="474153" y="478244"/>
                  </a:lnTo>
                  <a:close/>
                </a:path>
              </a:pathLst>
            </a:custGeom>
            <a:solidFill>
              <a:srgbClr val="D0F2C7"/>
            </a:solidFill>
          </p:spPr>
          <p:txBody>
            <a:bodyPr wrap="square" lIns="0" tIns="0" rIns="0" bIns="0" rtlCol="0"/>
            <a:lstStyle/>
            <a:p>
              <a:endParaRPr sz="1154"/>
            </a:p>
          </p:txBody>
        </p:sp>
        <p:sp>
          <p:nvSpPr>
            <p:cNvPr id="63" name="object 63"/>
            <p:cNvSpPr/>
            <p:nvPr/>
          </p:nvSpPr>
          <p:spPr>
            <a:xfrm>
              <a:off x="3068734" y="2890586"/>
              <a:ext cx="478155" cy="481965"/>
            </a:xfrm>
            <a:custGeom>
              <a:avLst/>
              <a:gdLst/>
              <a:ahLst/>
              <a:cxnLst/>
              <a:rect l="l" t="t" r="r" b="b"/>
              <a:pathLst>
                <a:path w="478154" h="481964">
                  <a:moveTo>
                    <a:pt x="477592" y="481413"/>
                  </a:moveTo>
                  <a:lnTo>
                    <a:pt x="0" y="481413"/>
                  </a:lnTo>
                  <a:lnTo>
                    <a:pt x="0" y="0"/>
                  </a:lnTo>
                  <a:lnTo>
                    <a:pt x="395064" y="0"/>
                  </a:lnTo>
                  <a:lnTo>
                    <a:pt x="398884"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sp>
        <p:nvSpPr>
          <p:cNvPr id="64" name="object 64"/>
          <p:cNvSpPr txBox="1"/>
          <p:nvPr/>
        </p:nvSpPr>
        <p:spPr>
          <a:xfrm>
            <a:off x="3280103" y="4486956"/>
            <a:ext cx="316864" cy="250068"/>
          </a:xfrm>
          <a:prstGeom prst="rect">
            <a:avLst/>
          </a:prstGeom>
        </p:spPr>
        <p:txBody>
          <a:bodyPr vert="horz" wrap="square" lIns="0" tIns="19050" rIns="0" bIns="0" rtlCol="0">
            <a:spAutoFit/>
          </a:bodyPr>
          <a:lstStyle/>
          <a:p>
            <a:pPr marL="12066"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65" name="object 65"/>
          <p:cNvGrpSpPr/>
          <p:nvPr/>
        </p:nvGrpSpPr>
        <p:grpSpPr>
          <a:xfrm>
            <a:off x="5045941" y="4353441"/>
            <a:ext cx="478155" cy="481965"/>
            <a:chOff x="4915137" y="2890586"/>
            <a:chExt cx="478155" cy="481965"/>
          </a:xfrm>
        </p:grpSpPr>
        <p:sp>
          <p:nvSpPr>
            <p:cNvPr id="66" name="object 66"/>
            <p:cNvSpPr/>
            <p:nvPr/>
          </p:nvSpPr>
          <p:spPr>
            <a:xfrm>
              <a:off x="4917047" y="2892496"/>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B5E3F9"/>
            </a:solidFill>
          </p:spPr>
          <p:txBody>
            <a:bodyPr wrap="square" lIns="0" tIns="0" rIns="0" bIns="0" rtlCol="0"/>
            <a:lstStyle/>
            <a:p>
              <a:endParaRPr sz="1154"/>
            </a:p>
          </p:txBody>
        </p:sp>
        <p:sp>
          <p:nvSpPr>
            <p:cNvPr id="67" name="object 67"/>
            <p:cNvSpPr/>
            <p:nvPr/>
          </p:nvSpPr>
          <p:spPr>
            <a:xfrm>
              <a:off x="4915137" y="2890586"/>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5"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sp>
        <p:nvSpPr>
          <p:cNvPr id="68" name="object 68"/>
          <p:cNvSpPr txBox="1"/>
          <p:nvPr/>
        </p:nvSpPr>
        <p:spPr>
          <a:xfrm>
            <a:off x="5126505" y="4486956"/>
            <a:ext cx="316864" cy="250068"/>
          </a:xfrm>
          <a:prstGeom prst="rect">
            <a:avLst/>
          </a:prstGeom>
        </p:spPr>
        <p:txBody>
          <a:bodyPr vert="horz" wrap="square" lIns="0" tIns="19050" rIns="0" bIns="0" rtlCol="0">
            <a:spAutoFit/>
          </a:bodyPr>
          <a:lstStyle/>
          <a:p>
            <a:pPr marL="12066"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69" name="object 69"/>
          <p:cNvGrpSpPr/>
          <p:nvPr/>
        </p:nvGrpSpPr>
        <p:grpSpPr>
          <a:xfrm>
            <a:off x="6885937" y="4353441"/>
            <a:ext cx="478155" cy="481965"/>
            <a:chOff x="6755132" y="2890586"/>
            <a:chExt cx="478155" cy="481965"/>
          </a:xfrm>
        </p:grpSpPr>
        <p:sp>
          <p:nvSpPr>
            <p:cNvPr id="70" name="object 70"/>
            <p:cNvSpPr/>
            <p:nvPr/>
          </p:nvSpPr>
          <p:spPr>
            <a:xfrm>
              <a:off x="6757042" y="2892496"/>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FFA694"/>
            </a:solidFill>
          </p:spPr>
          <p:txBody>
            <a:bodyPr wrap="square" lIns="0" tIns="0" rIns="0" bIns="0" rtlCol="0"/>
            <a:lstStyle/>
            <a:p>
              <a:endParaRPr sz="1154"/>
            </a:p>
          </p:txBody>
        </p:sp>
        <p:sp>
          <p:nvSpPr>
            <p:cNvPr id="71" name="object 71"/>
            <p:cNvSpPr/>
            <p:nvPr/>
          </p:nvSpPr>
          <p:spPr>
            <a:xfrm>
              <a:off x="6755132" y="2890586"/>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sp>
        <p:nvSpPr>
          <p:cNvPr id="72" name="object 72"/>
          <p:cNvSpPr txBox="1"/>
          <p:nvPr/>
        </p:nvSpPr>
        <p:spPr>
          <a:xfrm>
            <a:off x="6966499" y="4486956"/>
            <a:ext cx="316864" cy="250068"/>
          </a:xfrm>
          <a:prstGeom prst="rect">
            <a:avLst/>
          </a:prstGeom>
        </p:spPr>
        <p:txBody>
          <a:bodyPr vert="horz" wrap="square" lIns="0" tIns="19050" rIns="0" bIns="0" rtlCol="0">
            <a:spAutoFit/>
          </a:bodyPr>
          <a:lstStyle/>
          <a:p>
            <a:pPr marL="12701"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73" name="object 73"/>
          <p:cNvGrpSpPr/>
          <p:nvPr/>
        </p:nvGrpSpPr>
        <p:grpSpPr>
          <a:xfrm>
            <a:off x="8723719" y="4353441"/>
            <a:ext cx="478155" cy="481965"/>
            <a:chOff x="8592915" y="2890586"/>
            <a:chExt cx="478155" cy="481965"/>
          </a:xfrm>
        </p:grpSpPr>
        <p:sp>
          <p:nvSpPr>
            <p:cNvPr id="74" name="object 74"/>
            <p:cNvSpPr/>
            <p:nvPr/>
          </p:nvSpPr>
          <p:spPr>
            <a:xfrm>
              <a:off x="8594826" y="2892496"/>
              <a:ext cx="474345" cy="478790"/>
            </a:xfrm>
            <a:custGeom>
              <a:avLst/>
              <a:gdLst/>
              <a:ahLst/>
              <a:cxnLst/>
              <a:rect l="l" t="t" r="r" b="b"/>
              <a:pathLst>
                <a:path w="474345" h="478789">
                  <a:moveTo>
                    <a:pt x="474153" y="478244"/>
                  </a:moveTo>
                  <a:lnTo>
                    <a:pt x="0" y="478244"/>
                  </a:lnTo>
                  <a:lnTo>
                    <a:pt x="0" y="0"/>
                  </a:lnTo>
                  <a:lnTo>
                    <a:pt x="392389" y="0"/>
                  </a:lnTo>
                  <a:lnTo>
                    <a:pt x="474153" y="81763"/>
                  </a:lnTo>
                  <a:lnTo>
                    <a:pt x="474153" y="478244"/>
                  </a:lnTo>
                  <a:close/>
                </a:path>
              </a:pathLst>
            </a:custGeom>
            <a:solidFill>
              <a:srgbClr val="DED6FF"/>
            </a:solidFill>
          </p:spPr>
          <p:txBody>
            <a:bodyPr wrap="square" lIns="0" tIns="0" rIns="0" bIns="0" rtlCol="0"/>
            <a:lstStyle/>
            <a:p>
              <a:endParaRPr sz="1154"/>
            </a:p>
          </p:txBody>
        </p:sp>
        <p:sp>
          <p:nvSpPr>
            <p:cNvPr id="75" name="object 75"/>
            <p:cNvSpPr/>
            <p:nvPr/>
          </p:nvSpPr>
          <p:spPr>
            <a:xfrm>
              <a:off x="8592915" y="2890586"/>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7"/>
                  </a:lnTo>
                  <a:lnTo>
                    <a:pt x="477592" y="478244"/>
                  </a:lnTo>
                  <a:close/>
                </a:path>
              </a:pathLst>
            </a:custGeom>
            <a:solidFill>
              <a:srgbClr val="000000"/>
            </a:solidFill>
          </p:spPr>
          <p:txBody>
            <a:bodyPr wrap="square" lIns="0" tIns="0" rIns="0" bIns="0" rtlCol="0"/>
            <a:lstStyle/>
            <a:p>
              <a:endParaRPr sz="1154"/>
            </a:p>
          </p:txBody>
        </p:sp>
      </p:grpSp>
      <p:sp>
        <p:nvSpPr>
          <p:cNvPr id="76" name="object 76"/>
          <p:cNvSpPr txBox="1"/>
          <p:nvPr/>
        </p:nvSpPr>
        <p:spPr>
          <a:xfrm>
            <a:off x="8804287" y="4486956"/>
            <a:ext cx="316864" cy="250068"/>
          </a:xfrm>
          <a:prstGeom prst="rect">
            <a:avLst/>
          </a:prstGeom>
        </p:spPr>
        <p:txBody>
          <a:bodyPr vert="horz" wrap="square" lIns="0" tIns="19050" rIns="0" bIns="0" rtlCol="0">
            <a:spAutoFit/>
          </a:bodyPr>
          <a:lstStyle/>
          <a:p>
            <a:pPr marL="12701"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77" name="object 77"/>
          <p:cNvSpPr txBox="1"/>
          <p:nvPr/>
        </p:nvSpPr>
        <p:spPr>
          <a:xfrm>
            <a:off x="523786" y="6870854"/>
            <a:ext cx="375032" cy="422909"/>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Emotions</a:t>
            </a:r>
            <a:endParaRPr sz="649">
              <a:latin typeface="Trebuchet MS"/>
              <a:cs typeface="Trebuchet MS"/>
            </a:endParaRPr>
          </a:p>
        </p:txBody>
      </p:sp>
      <p:sp>
        <p:nvSpPr>
          <p:cNvPr id="78" name="object 78"/>
          <p:cNvSpPr txBox="1"/>
          <p:nvPr/>
        </p:nvSpPr>
        <p:spPr>
          <a:xfrm>
            <a:off x="489080" y="7795713"/>
            <a:ext cx="153888" cy="388620"/>
          </a:xfrm>
          <a:prstGeom prst="rect">
            <a:avLst/>
          </a:prstGeom>
        </p:spPr>
        <p:txBody>
          <a:bodyPr vert="vert270" wrap="square" lIns="0" tIns="14605" rIns="0" bIns="0" rtlCol="0">
            <a:spAutoFit/>
          </a:bodyPr>
          <a:lstStyle/>
          <a:p>
            <a:pPr marL="12701" marR="5081" indent="20322">
              <a:lnSpc>
                <a:spcPts val="591"/>
              </a:lnSpc>
              <a:spcBef>
                <a:spcPts val="115"/>
              </a:spcBef>
            </a:pPr>
            <a:r>
              <a:rPr sz="600" b="1" dirty="0">
                <a:latin typeface="Trebuchet MS"/>
                <a:cs typeface="Trebuchet MS"/>
              </a:rPr>
              <a:t>Possible  Solutions</a:t>
            </a:r>
            <a:endParaRPr sz="600">
              <a:latin typeface="Trebuchet MS"/>
              <a:cs typeface="Trebuchet MS"/>
            </a:endParaRPr>
          </a:p>
        </p:txBody>
      </p:sp>
      <p:sp>
        <p:nvSpPr>
          <p:cNvPr id="79" name="object 79"/>
          <p:cNvSpPr txBox="1"/>
          <p:nvPr/>
        </p:nvSpPr>
        <p:spPr>
          <a:xfrm>
            <a:off x="523786" y="4295921"/>
            <a:ext cx="96052" cy="563245"/>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User Actions</a:t>
            </a:r>
            <a:endParaRPr sz="649">
              <a:latin typeface="Trebuchet MS"/>
              <a:cs typeface="Trebuchet MS"/>
            </a:endParaRPr>
          </a:p>
        </p:txBody>
      </p:sp>
      <p:sp>
        <p:nvSpPr>
          <p:cNvPr id="80" name="object 80"/>
          <p:cNvSpPr txBox="1"/>
          <p:nvPr/>
        </p:nvSpPr>
        <p:spPr>
          <a:xfrm>
            <a:off x="523786" y="5098658"/>
            <a:ext cx="96052" cy="555625"/>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Touchpoints</a:t>
            </a:r>
            <a:endParaRPr sz="649">
              <a:latin typeface="Trebuchet MS"/>
              <a:cs typeface="Trebuchet MS"/>
            </a:endParaRPr>
          </a:p>
        </p:txBody>
      </p:sp>
      <p:sp>
        <p:nvSpPr>
          <p:cNvPr id="81" name="object 81"/>
          <p:cNvSpPr txBox="1"/>
          <p:nvPr/>
        </p:nvSpPr>
        <p:spPr>
          <a:xfrm>
            <a:off x="523786" y="5930204"/>
            <a:ext cx="96052" cy="490855"/>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Pain points</a:t>
            </a:r>
            <a:endParaRPr sz="649">
              <a:latin typeface="Trebuchet MS"/>
              <a:cs typeface="Trebuchet MS"/>
            </a:endParaRPr>
          </a:p>
        </p:txBody>
      </p:sp>
      <p:sp>
        <p:nvSpPr>
          <p:cNvPr id="82" name="object 82"/>
          <p:cNvSpPr txBox="1"/>
          <p:nvPr/>
        </p:nvSpPr>
        <p:spPr>
          <a:xfrm>
            <a:off x="3129631" y="3146504"/>
            <a:ext cx="2500630"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Describe the persona's journey in the first 3 rows, using one  sticky note per action. "User actions" pertain to activities;  "touchpoints" are interaction points like a website or email;  and "pain points" refer to frustrations, errors and bottlenecks.</a:t>
            </a:r>
            <a:endParaRPr sz="649">
              <a:latin typeface="Trebuchet MS"/>
              <a:cs typeface="Trebuchet MS"/>
            </a:endParaRPr>
          </a:p>
        </p:txBody>
      </p:sp>
      <p:sp>
        <p:nvSpPr>
          <p:cNvPr id="83" name="object 83"/>
          <p:cNvSpPr txBox="1"/>
          <p:nvPr/>
        </p:nvSpPr>
        <p:spPr>
          <a:xfrm>
            <a:off x="6081810" y="3146532"/>
            <a:ext cx="2019934" cy="614207"/>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In the "emotions" row, move the dots up or down  the colored spectrum to visually show how the  persona's emotional experience rises and falls  throughout the journey. Positive peaks = delight,  while sudden drops = frustration.</a:t>
            </a:r>
            <a:endParaRPr sz="649">
              <a:latin typeface="Trebuchet MS"/>
              <a:cs typeface="Trebuchet MS"/>
            </a:endParaRPr>
          </a:p>
        </p:txBody>
      </p:sp>
      <p:sp>
        <p:nvSpPr>
          <p:cNvPr id="84" name="object 84"/>
          <p:cNvSpPr txBox="1"/>
          <p:nvPr/>
        </p:nvSpPr>
        <p:spPr>
          <a:xfrm>
            <a:off x="8564976" y="3146535"/>
            <a:ext cx="1212215"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In the final row, brainstorm  possible solutions or areas of  opportunity to improve the  persona's experience.</a:t>
            </a:r>
            <a:endParaRPr sz="649">
              <a:latin typeface="Trebuchet MS"/>
              <a:cs typeface="Trebuchet MS"/>
            </a:endParaRPr>
          </a:p>
        </p:txBody>
      </p:sp>
      <p:grpSp>
        <p:nvGrpSpPr>
          <p:cNvPr id="85" name="object 85"/>
          <p:cNvGrpSpPr/>
          <p:nvPr/>
        </p:nvGrpSpPr>
        <p:grpSpPr>
          <a:xfrm>
            <a:off x="8057929" y="915670"/>
            <a:ext cx="1014094" cy="532130"/>
            <a:chOff x="8774489" y="1138969"/>
            <a:chExt cx="1014094" cy="532130"/>
          </a:xfrm>
        </p:grpSpPr>
        <p:sp>
          <p:nvSpPr>
            <p:cNvPr id="86" name="object 86"/>
            <p:cNvSpPr/>
            <p:nvPr/>
          </p:nvSpPr>
          <p:spPr>
            <a:xfrm>
              <a:off x="8956321" y="132080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50</a:t>
              </a:r>
              <a:endParaRPr sz="2000" dirty="0"/>
            </a:p>
          </p:txBody>
        </p:sp>
        <p:sp>
          <p:nvSpPr>
            <p:cNvPr id="87" name="object 87"/>
            <p:cNvSpPr/>
            <p:nvPr/>
          </p:nvSpPr>
          <p:spPr>
            <a:xfrm>
              <a:off x="8774489" y="113896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88" name="object 88"/>
            <p:cNvPicPr/>
            <p:nvPr/>
          </p:nvPicPr>
          <p:blipFill>
            <a:blip r:embed="rId7" cstate="print"/>
            <a:stretch>
              <a:fillRect/>
            </a:stretch>
          </p:blipFill>
          <p:spPr>
            <a:xfrm>
              <a:off x="8937366" y="1229457"/>
              <a:ext cx="108584" cy="165592"/>
            </a:xfrm>
            <a:prstGeom prst="rect">
              <a:avLst/>
            </a:prstGeom>
          </p:spPr>
        </p:pic>
      </p:grpSp>
      <p:sp>
        <p:nvSpPr>
          <p:cNvPr id="96" name="Slide Number Placeholder 95">
            <a:extLst>
              <a:ext uri="{FF2B5EF4-FFF2-40B4-BE49-F238E27FC236}">
                <a16:creationId xmlns:a16="http://schemas.microsoft.com/office/drawing/2014/main" id="{1E5E4243-8530-AC60-AD71-6C60BD31D860}"/>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endParaRPr u="sng" dirty="0">
              <a:uFill>
                <a:solidFill>
                  <a:srgbClr val="000000"/>
                </a:solidFill>
              </a:uFill>
              <a:latin typeface="Times New Roman"/>
              <a:cs typeface="Times New Roman"/>
            </a:endParaRPr>
          </a:p>
        </p:txBody>
      </p:sp>
      <p:sp>
        <p:nvSpPr>
          <p:cNvPr id="90" name="TextBox 89">
            <a:extLst>
              <a:ext uri="{FF2B5EF4-FFF2-40B4-BE49-F238E27FC236}">
                <a16:creationId xmlns:a16="http://schemas.microsoft.com/office/drawing/2014/main" id="{9FD6A496-C14D-4DE5-0920-1CC7BD564C9F}"/>
              </a:ext>
            </a:extLst>
          </p:cNvPr>
          <p:cNvSpPr txBox="1"/>
          <p:nvPr/>
        </p:nvSpPr>
        <p:spPr>
          <a:xfrm>
            <a:off x="703395" y="4510164"/>
            <a:ext cx="2236790" cy="523220"/>
          </a:xfrm>
          <a:prstGeom prst="rect">
            <a:avLst/>
          </a:prstGeom>
          <a:noFill/>
        </p:spPr>
        <p:txBody>
          <a:bodyPr wrap="square">
            <a:spAutoFit/>
          </a:bodyPr>
          <a:lstStyle/>
          <a:p>
            <a:pPr algn="ctr"/>
            <a:r>
              <a:rPr lang="en-US" sz="1400"/>
              <a:t>Getting Started with the App</a:t>
            </a:r>
            <a:endParaRPr lang="en-ID" sz="1400" dirty="0"/>
          </a:p>
        </p:txBody>
      </p:sp>
      <p:sp>
        <p:nvSpPr>
          <p:cNvPr id="92" name="TextBox 91">
            <a:extLst>
              <a:ext uri="{FF2B5EF4-FFF2-40B4-BE49-F238E27FC236}">
                <a16:creationId xmlns:a16="http://schemas.microsoft.com/office/drawing/2014/main" id="{BF60A275-038F-3F96-D8F0-81735C303E72}"/>
              </a:ext>
            </a:extLst>
          </p:cNvPr>
          <p:cNvSpPr txBox="1"/>
          <p:nvPr/>
        </p:nvSpPr>
        <p:spPr>
          <a:xfrm>
            <a:off x="2457046" y="4338366"/>
            <a:ext cx="1886157" cy="338554"/>
          </a:xfrm>
          <a:prstGeom prst="rect">
            <a:avLst/>
          </a:prstGeom>
          <a:noFill/>
        </p:spPr>
        <p:txBody>
          <a:bodyPr wrap="square">
            <a:spAutoFit/>
          </a:bodyPr>
          <a:lstStyle/>
          <a:p>
            <a:pPr algn="ctr"/>
            <a:r>
              <a:rPr lang="en-ID" sz="1600"/>
              <a:t>Application Tutorials</a:t>
            </a:r>
            <a:endParaRPr lang="en-ID" sz="1600" dirty="0"/>
          </a:p>
        </p:txBody>
      </p:sp>
      <p:sp>
        <p:nvSpPr>
          <p:cNvPr id="94" name="TextBox 93">
            <a:extLst>
              <a:ext uri="{FF2B5EF4-FFF2-40B4-BE49-F238E27FC236}">
                <a16:creationId xmlns:a16="http://schemas.microsoft.com/office/drawing/2014/main" id="{3DA4A267-94E5-AD5C-92A8-7529EEB82D21}"/>
              </a:ext>
            </a:extLst>
          </p:cNvPr>
          <p:cNvSpPr txBox="1"/>
          <p:nvPr/>
        </p:nvSpPr>
        <p:spPr>
          <a:xfrm>
            <a:off x="4179658" y="4264645"/>
            <a:ext cx="2272047" cy="646331"/>
          </a:xfrm>
          <a:prstGeom prst="rect">
            <a:avLst/>
          </a:prstGeom>
          <a:noFill/>
        </p:spPr>
        <p:txBody>
          <a:bodyPr wrap="square">
            <a:spAutoFit/>
          </a:bodyPr>
          <a:lstStyle/>
          <a:p>
            <a:pPr algn="ctr"/>
            <a:r>
              <a:rPr lang="en-ID" dirty="0"/>
              <a:t>App Login/Registration</a:t>
            </a:r>
          </a:p>
        </p:txBody>
      </p:sp>
      <p:sp>
        <p:nvSpPr>
          <p:cNvPr id="97" name="TextBox 96">
            <a:extLst>
              <a:ext uri="{FF2B5EF4-FFF2-40B4-BE49-F238E27FC236}">
                <a16:creationId xmlns:a16="http://schemas.microsoft.com/office/drawing/2014/main" id="{E6A41E69-03A0-2EA0-59A7-83ABB89D8653}"/>
              </a:ext>
            </a:extLst>
          </p:cNvPr>
          <p:cNvSpPr txBox="1"/>
          <p:nvPr/>
        </p:nvSpPr>
        <p:spPr>
          <a:xfrm>
            <a:off x="6347451" y="4321632"/>
            <a:ext cx="1682900" cy="584775"/>
          </a:xfrm>
          <a:prstGeom prst="rect">
            <a:avLst/>
          </a:prstGeom>
          <a:noFill/>
        </p:spPr>
        <p:txBody>
          <a:bodyPr wrap="square">
            <a:spAutoFit/>
          </a:bodyPr>
          <a:lstStyle/>
          <a:p>
            <a:pPr algn="ctr"/>
            <a:r>
              <a:rPr lang="en-ID" sz="1600"/>
              <a:t>Choose the talent menu</a:t>
            </a:r>
            <a:endParaRPr lang="en-ID" sz="1600" dirty="0"/>
          </a:p>
        </p:txBody>
      </p:sp>
      <p:sp>
        <p:nvSpPr>
          <p:cNvPr id="99" name="TextBox 98">
            <a:extLst>
              <a:ext uri="{FF2B5EF4-FFF2-40B4-BE49-F238E27FC236}">
                <a16:creationId xmlns:a16="http://schemas.microsoft.com/office/drawing/2014/main" id="{8D3A5939-333E-8DEF-99A5-36A6335F355C}"/>
              </a:ext>
            </a:extLst>
          </p:cNvPr>
          <p:cNvSpPr txBox="1"/>
          <p:nvPr/>
        </p:nvSpPr>
        <p:spPr>
          <a:xfrm>
            <a:off x="7976393" y="4380537"/>
            <a:ext cx="1659127" cy="923330"/>
          </a:xfrm>
          <a:prstGeom prst="rect">
            <a:avLst/>
          </a:prstGeom>
          <a:noFill/>
        </p:spPr>
        <p:txBody>
          <a:bodyPr wrap="square">
            <a:spAutoFit/>
          </a:bodyPr>
          <a:lstStyle/>
          <a:p>
            <a:pPr algn="ctr"/>
            <a:r>
              <a:rPr lang="en-ID"/>
              <a:t>Potential talent monitor
            Self</a:t>
            </a:r>
            <a:endParaRPr lang="en-ID" dirty="0"/>
          </a:p>
        </p:txBody>
      </p:sp>
      <p:sp>
        <p:nvSpPr>
          <p:cNvPr id="101" name="TextBox 100">
            <a:extLst>
              <a:ext uri="{FF2B5EF4-FFF2-40B4-BE49-F238E27FC236}">
                <a16:creationId xmlns:a16="http://schemas.microsoft.com/office/drawing/2014/main" id="{D813E41F-3D60-CFE6-CF47-6C87E1FB3FAD}"/>
              </a:ext>
            </a:extLst>
          </p:cNvPr>
          <p:cNvSpPr txBox="1"/>
          <p:nvPr/>
        </p:nvSpPr>
        <p:spPr>
          <a:xfrm>
            <a:off x="974021" y="5070187"/>
            <a:ext cx="2433985" cy="338554"/>
          </a:xfrm>
          <a:prstGeom prst="rect">
            <a:avLst/>
          </a:prstGeom>
          <a:noFill/>
        </p:spPr>
        <p:txBody>
          <a:bodyPr wrap="square">
            <a:spAutoFit/>
          </a:bodyPr>
          <a:lstStyle/>
          <a:p>
            <a:r>
              <a:rPr lang="en-ID" sz="1600"/>
              <a:t>Click Apps</a:t>
            </a:r>
            <a:endParaRPr lang="en-ID" sz="1600" dirty="0"/>
          </a:p>
        </p:txBody>
      </p:sp>
      <p:sp>
        <p:nvSpPr>
          <p:cNvPr id="103" name="TextBox 102">
            <a:extLst>
              <a:ext uri="{FF2B5EF4-FFF2-40B4-BE49-F238E27FC236}">
                <a16:creationId xmlns:a16="http://schemas.microsoft.com/office/drawing/2014/main" id="{A704994F-61AC-23F6-94EC-E24DA7F8BEBA}"/>
              </a:ext>
            </a:extLst>
          </p:cNvPr>
          <p:cNvSpPr txBox="1"/>
          <p:nvPr/>
        </p:nvSpPr>
        <p:spPr>
          <a:xfrm>
            <a:off x="2745797" y="4975002"/>
            <a:ext cx="2179236" cy="369332"/>
          </a:xfrm>
          <a:prstGeom prst="rect">
            <a:avLst/>
          </a:prstGeom>
          <a:noFill/>
        </p:spPr>
        <p:txBody>
          <a:bodyPr wrap="square">
            <a:spAutoFit/>
          </a:bodyPr>
          <a:lstStyle/>
          <a:p>
            <a:r>
              <a:rPr lang="sv-SE"/>
              <a:t>Skip" Tutorial</a:t>
            </a:r>
            <a:endParaRPr lang="en-ID" dirty="0"/>
          </a:p>
        </p:txBody>
      </p:sp>
      <p:sp>
        <p:nvSpPr>
          <p:cNvPr id="105" name="TextBox 104">
            <a:extLst>
              <a:ext uri="{FF2B5EF4-FFF2-40B4-BE49-F238E27FC236}">
                <a16:creationId xmlns:a16="http://schemas.microsoft.com/office/drawing/2014/main" id="{B587AB49-88EF-150B-6AA8-E0465731B095}"/>
              </a:ext>
            </a:extLst>
          </p:cNvPr>
          <p:cNvSpPr txBox="1"/>
          <p:nvPr/>
        </p:nvSpPr>
        <p:spPr>
          <a:xfrm>
            <a:off x="4621043" y="4858175"/>
            <a:ext cx="1866836" cy="923330"/>
          </a:xfrm>
          <a:prstGeom prst="rect">
            <a:avLst/>
          </a:prstGeom>
          <a:noFill/>
        </p:spPr>
        <p:txBody>
          <a:bodyPr wrap="square">
            <a:spAutoFit/>
          </a:bodyPr>
          <a:lstStyle/>
          <a:p>
            <a:r>
              <a:rPr lang="en-US"/>
              <a:t>Click Login, fill in the username
Passsword</a:t>
            </a:r>
            <a:endParaRPr lang="en-ID" dirty="0"/>
          </a:p>
        </p:txBody>
      </p:sp>
      <p:sp>
        <p:nvSpPr>
          <p:cNvPr id="107" name="TextBox 106">
            <a:extLst>
              <a:ext uri="{FF2B5EF4-FFF2-40B4-BE49-F238E27FC236}">
                <a16:creationId xmlns:a16="http://schemas.microsoft.com/office/drawing/2014/main" id="{DA131B2F-EC3F-0D56-02B9-9259A114062A}"/>
              </a:ext>
            </a:extLst>
          </p:cNvPr>
          <p:cNvSpPr txBox="1"/>
          <p:nvPr/>
        </p:nvSpPr>
        <p:spPr>
          <a:xfrm>
            <a:off x="6284439" y="4952885"/>
            <a:ext cx="1965770" cy="646331"/>
          </a:xfrm>
          <a:prstGeom prst="rect">
            <a:avLst/>
          </a:prstGeom>
          <a:noFill/>
        </p:spPr>
        <p:txBody>
          <a:bodyPr wrap="square">
            <a:spAutoFit/>
          </a:bodyPr>
          <a:lstStyle/>
          <a:p>
            <a:r>
              <a:rPr lang="nn-NO"/>
              <a:t>There are various menus</a:t>
            </a:r>
            <a:endParaRPr lang="en-ID" dirty="0"/>
          </a:p>
        </p:txBody>
      </p:sp>
      <p:sp>
        <p:nvSpPr>
          <p:cNvPr id="109" name="TextBox 108">
            <a:extLst>
              <a:ext uri="{FF2B5EF4-FFF2-40B4-BE49-F238E27FC236}">
                <a16:creationId xmlns:a16="http://schemas.microsoft.com/office/drawing/2014/main" id="{04EE53AB-63C8-471B-E8DF-A10AC17F9EE7}"/>
              </a:ext>
            </a:extLst>
          </p:cNvPr>
          <p:cNvSpPr txBox="1"/>
          <p:nvPr/>
        </p:nvSpPr>
        <p:spPr>
          <a:xfrm>
            <a:off x="8057240" y="4940827"/>
            <a:ext cx="1798042" cy="523220"/>
          </a:xfrm>
          <a:prstGeom prst="rect">
            <a:avLst/>
          </a:prstGeom>
          <a:noFill/>
        </p:spPr>
        <p:txBody>
          <a:bodyPr wrap="square">
            <a:spAutoFit/>
          </a:bodyPr>
          <a:lstStyle/>
          <a:p>
            <a:r>
              <a:rPr lang="sv-SE" sz="1400"/>
              <a:t>Learning Outcomes
talent interest</a:t>
            </a:r>
            <a:endParaRPr lang="en-ID" sz="1400" dirty="0"/>
          </a:p>
        </p:txBody>
      </p:sp>
      <p:sp>
        <p:nvSpPr>
          <p:cNvPr id="111" name="TextBox 110">
            <a:extLst>
              <a:ext uri="{FF2B5EF4-FFF2-40B4-BE49-F238E27FC236}">
                <a16:creationId xmlns:a16="http://schemas.microsoft.com/office/drawing/2014/main" id="{89CE6256-F806-27A8-9144-355CA764546A}"/>
              </a:ext>
            </a:extLst>
          </p:cNvPr>
          <p:cNvSpPr txBox="1"/>
          <p:nvPr/>
        </p:nvSpPr>
        <p:spPr>
          <a:xfrm>
            <a:off x="8079782" y="5787120"/>
            <a:ext cx="1933515" cy="830997"/>
          </a:xfrm>
          <a:prstGeom prst="rect">
            <a:avLst/>
          </a:prstGeom>
          <a:noFill/>
        </p:spPr>
        <p:txBody>
          <a:bodyPr wrap="square">
            <a:spAutoFit/>
          </a:bodyPr>
          <a:lstStyle/>
          <a:p>
            <a:r>
              <a:rPr lang="en-US" sz="1200"/>
              <a:t>Results will come out if
have learned and 
Work with 
Specified time</a:t>
            </a:r>
            <a:endParaRPr lang="en-ID" sz="1200" dirty="0"/>
          </a:p>
        </p:txBody>
      </p:sp>
      <p:sp>
        <p:nvSpPr>
          <p:cNvPr id="116" name="Freeform: Shape 115">
            <a:extLst>
              <a:ext uri="{FF2B5EF4-FFF2-40B4-BE49-F238E27FC236}">
                <a16:creationId xmlns:a16="http://schemas.microsoft.com/office/drawing/2014/main" id="{272995A0-162F-A7E9-0830-436D437B581D}"/>
              </a:ext>
            </a:extLst>
          </p:cNvPr>
          <p:cNvSpPr/>
          <p:nvPr/>
        </p:nvSpPr>
        <p:spPr>
          <a:xfrm flipH="1" flipV="1">
            <a:off x="1357055" y="6580131"/>
            <a:ext cx="7659102" cy="555720"/>
          </a:xfrm>
          <a:custGeom>
            <a:avLst/>
            <a:gdLst>
              <a:gd name="connsiteX0" fmla="*/ 0 w 7445828"/>
              <a:gd name="connsiteY0" fmla="*/ 374441 h 403470"/>
              <a:gd name="connsiteX1" fmla="*/ 1872343 w 7445828"/>
              <a:gd name="connsiteY1" fmla="*/ 127698 h 403470"/>
              <a:gd name="connsiteX2" fmla="*/ 4586514 w 7445828"/>
              <a:gd name="connsiteY2" fmla="*/ 11584 h 403470"/>
              <a:gd name="connsiteX3" fmla="*/ 5588000 w 7445828"/>
              <a:gd name="connsiteY3" fmla="*/ 403470 h 403470"/>
              <a:gd name="connsiteX4" fmla="*/ 7445828 w 7445828"/>
              <a:gd name="connsiteY4" fmla="*/ 11584 h 40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828" h="403470">
                <a:moveTo>
                  <a:pt x="0" y="374441"/>
                </a:moveTo>
                <a:cubicBezTo>
                  <a:pt x="553962" y="281307"/>
                  <a:pt x="1107924" y="188174"/>
                  <a:pt x="1872343" y="127698"/>
                </a:cubicBezTo>
                <a:cubicBezTo>
                  <a:pt x="2636762" y="67222"/>
                  <a:pt x="3967238" y="-34378"/>
                  <a:pt x="4586514" y="11584"/>
                </a:cubicBezTo>
                <a:cubicBezTo>
                  <a:pt x="5205790" y="57546"/>
                  <a:pt x="5111448" y="403470"/>
                  <a:pt x="5588000" y="403470"/>
                </a:cubicBezTo>
                <a:cubicBezTo>
                  <a:pt x="6064552" y="403470"/>
                  <a:pt x="7085390" y="81736"/>
                  <a:pt x="7445828" y="1158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9" name="TextBox 88">
            <a:extLst>
              <a:ext uri="{FF2B5EF4-FFF2-40B4-BE49-F238E27FC236}">
                <a16:creationId xmlns:a16="http://schemas.microsoft.com/office/drawing/2014/main" id="{5CDB8DF8-3113-B297-14E2-608D43C3F2EF}"/>
              </a:ext>
            </a:extLst>
          </p:cNvPr>
          <p:cNvSpPr txBox="1"/>
          <p:nvPr/>
        </p:nvSpPr>
        <p:spPr>
          <a:xfrm>
            <a:off x="1083032" y="5865366"/>
            <a:ext cx="2433985" cy="338554"/>
          </a:xfrm>
          <a:prstGeom prst="rect">
            <a:avLst/>
          </a:prstGeom>
          <a:noFill/>
        </p:spPr>
        <p:txBody>
          <a:bodyPr wrap="square">
            <a:spAutoFit/>
          </a:bodyPr>
          <a:lstStyle/>
          <a:p>
            <a:r>
              <a:rPr lang="en-ID" sz="1600"/>
              <a:t>2x clicks</a:t>
            </a:r>
            <a:endParaRPr lang="en-ID" sz="1600" dirty="0"/>
          </a:p>
        </p:txBody>
      </p:sp>
      <p:sp>
        <p:nvSpPr>
          <p:cNvPr id="91" name="TextBox 90">
            <a:extLst>
              <a:ext uri="{FF2B5EF4-FFF2-40B4-BE49-F238E27FC236}">
                <a16:creationId xmlns:a16="http://schemas.microsoft.com/office/drawing/2014/main" id="{0B9CCA81-E294-4B15-56DC-14810AE8D870}"/>
              </a:ext>
            </a:extLst>
          </p:cNvPr>
          <p:cNvSpPr txBox="1"/>
          <p:nvPr/>
        </p:nvSpPr>
        <p:spPr>
          <a:xfrm>
            <a:off x="6254192" y="5894862"/>
            <a:ext cx="2557946" cy="523220"/>
          </a:xfrm>
          <a:prstGeom prst="rect">
            <a:avLst/>
          </a:prstGeom>
          <a:noFill/>
        </p:spPr>
        <p:txBody>
          <a:bodyPr wrap="square">
            <a:spAutoFit/>
          </a:bodyPr>
          <a:lstStyle/>
          <a:p>
            <a:r>
              <a:rPr lang="en-US" sz="1400"/>
              <a:t>Can only select
Available menu only</a:t>
            </a:r>
            <a:endParaRPr lang="en-ID" sz="1400" dirty="0"/>
          </a:p>
        </p:txBody>
      </p:sp>
      <p:sp>
        <p:nvSpPr>
          <p:cNvPr id="93" name="TextBox 92">
            <a:extLst>
              <a:ext uri="{FF2B5EF4-FFF2-40B4-BE49-F238E27FC236}">
                <a16:creationId xmlns:a16="http://schemas.microsoft.com/office/drawing/2014/main" id="{CD9B11E8-0313-7163-D01B-E009C9B89272}"/>
              </a:ext>
            </a:extLst>
          </p:cNvPr>
          <p:cNvSpPr txBox="1"/>
          <p:nvPr/>
        </p:nvSpPr>
        <p:spPr>
          <a:xfrm>
            <a:off x="4397993" y="5969917"/>
            <a:ext cx="2557946" cy="307777"/>
          </a:xfrm>
          <a:prstGeom prst="rect">
            <a:avLst/>
          </a:prstGeom>
          <a:noFill/>
        </p:spPr>
        <p:txBody>
          <a:bodyPr wrap="square">
            <a:spAutoFit/>
          </a:bodyPr>
          <a:lstStyle/>
          <a:p>
            <a:r>
              <a:rPr lang="nn-NO" sz="1400"/>
              <a:t>To sign in</a:t>
            </a:r>
            <a:endParaRPr lang="en-ID" sz="1400" dirty="0"/>
          </a:p>
        </p:txBody>
      </p:sp>
      <p:sp>
        <p:nvSpPr>
          <p:cNvPr id="95" name="TextBox 94">
            <a:extLst>
              <a:ext uri="{FF2B5EF4-FFF2-40B4-BE49-F238E27FC236}">
                <a16:creationId xmlns:a16="http://schemas.microsoft.com/office/drawing/2014/main" id="{1408DC76-A922-2017-B577-E4A603679DE4}"/>
              </a:ext>
            </a:extLst>
          </p:cNvPr>
          <p:cNvSpPr txBox="1"/>
          <p:nvPr/>
        </p:nvSpPr>
        <p:spPr>
          <a:xfrm>
            <a:off x="2654266" y="5955652"/>
            <a:ext cx="2557946" cy="307777"/>
          </a:xfrm>
          <a:prstGeom prst="rect">
            <a:avLst/>
          </a:prstGeom>
          <a:noFill/>
        </p:spPr>
        <p:txBody>
          <a:bodyPr wrap="square">
            <a:spAutoFit/>
          </a:bodyPr>
          <a:lstStyle/>
          <a:p>
            <a:r>
              <a:rPr lang="en-US" sz="1400"/>
              <a:t>2x kkil skip and start</a:t>
            </a:r>
            <a:endParaRPr lang="en-ID"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4020" y="777240"/>
            <a:ext cx="2152650" cy="2409825"/>
            <a:chOff x="1204019" y="777240"/>
            <a:chExt cx="2152650" cy="2409825"/>
          </a:xfrm>
        </p:grpSpPr>
        <p:pic>
          <p:nvPicPr>
            <p:cNvPr id="3" name="object 3"/>
            <p:cNvPicPr/>
            <p:nvPr/>
          </p:nvPicPr>
          <p:blipFill>
            <a:blip r:embed="rId2" cstate="print"/>
            <a:stretch>
              <a:fillRect/>
            </a:stretch>
          </p:blipFill>
          <p:spPr>
            <a:xfrm>
              <a:off x="1204019" y="777240"/>
              <a:ext cx="2152649" cy="2409824"/>
            </a:xfrm>
            <a:prstGeom prst="rect">
              <a:avLst/>
            </a:prstGeom>
          </p:spPr>
        </p:pic>
        <p:sp>
          <p:nvSpPr>
            <p:cNvPr id="4" name="object 4"/>
            <p:cNvSpPr/>
            <p:nvPr/>
          </p:nvSpPr>
          <p:spPr>
            <a:xfrm>
              <a:off x="1981563" y="1235011"/>
              <a:ext cx="1306195" cy="1607185"/>
            </a:xfrm>
            <a:custGeom>
              <a:avLst/>
              <a:gdLst/>
              <a:ahLst/>
              <a:cxnLst/>
              <a:rect l="l" t="t" r="r" b="b"/>
              <a:pathLst>
                <a:path w="1306195" h="1607185">
                  <a:moveTo>
                    <a:pt x="1079672" y="1606590"/>
                  </a:moveTo>
                  <a:lnTo>
                    <a:pt x="0" y="1436465"/>
                  </a:lnTo>
                  <a:lnTo>
                    <a:pt x="226345" y="0"/>
                  </a:lnTo>
                  <a:lnTo>
                    <a:pt x="1306018" y="170125"/>
                  </a:lnTo>
                  <a:lnTo>
                    <a:pt x="1079672" y="1606590"/>
                  </a:lnTo>
                  <a:close/>
                </a:path>
              </a:pathLst>
            </a:custGeom>
            <a:solidFill>
              <a:srgbClr val="85C4CC"/>
            </a:solidFill>
          </p:spPr>
          <p:txBody>
            <a:bodyPr wrap="square" lIns="0" tIns="0" rIns="0" bIns="0" rtlCol="0"/>
            <a:lstStyle/>
            <a:p>
              <a:endParaRPr sz="1154"/>
            </a:p>
          </p:txBody>
        </p:sp>
      </p:grpSp>
      <p:sp>
        <p:nvSpPr>
          <p:cNvPr id="5" name="object 5"/>
          <p:cNvSpPr txBox="1"/>
          <p:nvPr/>
        </p:nvSpPr>
        <p:spPr>
          <a:xfrm rot="480000">
            <a:off x="2159431" y="1735516"/>
            <a:ext cx="1029878" cy="153888"/>
          </a:xfrm>
          <a:prstGeom prst="rect">
            <a:avLst/>
          </a:prstGeom>
        </p:spPr>
        <p:txBody>
          <a:bodyPr vert="horz" wrap="square" lIns="0" tIns="0" rIns="0" bIns="0" rtlCol="0">
            <a:spAutoFit/>
          </a:bodyPr>
          <a:lstStyle/>
          <a:p>
            <a:pPr>
              <a:lnSpc>
                <a:spcPts val="1201"/>
              </a:lnSpc>
            </a:pPr>
            <a:r>
              <a:rPr sz="1799" spc="262" baseline="4629" dirty="0">
                <a:latin typeface="Tahoma"/>
                <a:cs typeface="Tahoma"/>
              </a:rPr>
              <a:t>P</a:t>
            </a:r>
            <a:r>
              <a:rPr sz="1799" spc="121" baseline="4629" dirty="0">
                <a:latin typeface="Tahoma"/>
                <a:cs typeface="Tahoma"/>
              </a:rPr>
              <a:t>L</a:t>
            </a:r>
            <a:r>
              <a:rPr sz="1799" spc="172" baseline="4629" dirty="0">
                <a:latin typeface="Tahoma"/>
                <a:cs typeface="Tahoma"/>
              </a:rPr>
              <a:t>AC</a:t>
            </a:r>
            <a:r>
              <a:rPr sz="1799" spc="187" baseline="2314" dirty="0">
                <a:latin typeface="Tahoma"/>
                <a:cs typeface="Tahoma"/>
              </a:rPr>
              <a:t>E</a:t>
            </a:r>
            <a:r>
              <a:rPr sz="1799" spc="-126" baseline="2314" dirty="0">
                <a:latin typeface="Tahoma"/>
                <a:cs typeface="Tahoma"/>
              </a:rPr>
              <a:t> </a:t>
            </a:r>
            <a:r>
              <a:rPr sz="1799" spc="66" baseline="2314" dirty="0">
                <a:latin typeface="Tahoma"/>
                <a:cs typeface="Tahoma"/>
              </a:rPr>
              <a:t>Y</a:t>
            </a:r>
            <a:r>
              <a:rPr sz="1799" spc="194" baseline="2314" dirty="0">
                <a:latin typeface="Tahoma"/>
                <a:cs typeface="Tahoma"/>
              </a:rPr>
              <a:t>O</a:t>
            </a:r>
            <a:r>
              <a:rPr sz="1201" spc="136" dirty="0">
                <a:latin typeface="Tahoma"/>
                <a:cs typeface="Tahoma"/>
              </a:rPr>
              <a:t>U</a:t>
            </a:r>
            <a:r>
              <a:rPr sz="1201" spc="121" dirty="0">
                <a:latin typeface="Tahoma"/>
                <a:cs typeface="Tahoma"/>
              </a:rPr>
              <a:t>R</a:t>
            </a:r>
            <a:endParaRPr sz="1201" dirty="0">
              <a:latin typeface="Tahoma"/>
              <a:cs typeface="Tahoma"/>
            </a:endParaRPr>
          </a:p>
        </p:txBody>
      </p:sp>
      <p:sp>
        <p:nvSpPr>
          <p:cNvPr id="6" name="object 6"/>
          <p:cNvSpPr txBox="1"/>
          <p:nvPr/>
        </p:nvSpPr>
        <p:spPr>
          <a:xfrm rot="480000">
            <a:off x="2342126" y="1942522"/>
            <a:ext cx="599451" cy="153888"/>
          </a:xfrm>
          <a:prstGeom prst="rect">
            <a:avLst/>
          </a:prstGeom>
        </p:spPr>
        <p:txBody>
          <a:bodyPr vert="horz" wrap="square" lIns="0" tIns="0" rIns="0" bIns="0" rtlCol="0">
            <a:spAutoFit/>
          </a:bodyPr>
          <a:lstStyle/>
          <a:p>
            <a:pPr>
              <a:lnSpc>
                <a:spcPts val="1201"/>
              </a:lnSpc>
            </a:pPr>
            <a:r>
              <a:rPr sz="1799" spc="164" baseline="2314" dirty="0">
                <a:latin typeface="Tahoma"/>
                <a:cs typeface="Tahoma"/>
              </a:rPr>
              <a:t>PHO</a:t>
            </a:r>
            <a:r>
              <a:rPr sz="1201" spc="110" dirty="0">
                <a:latin typeface="Tahoma"/>
                <a:cs typeface="Tahoma"/>
              </a:rPr>
              <a:t>TO</a:t>
            </a:r>
            <a:endParaRPr sz="1201">
              <a:latin typeface="Tahoma"/>
              <a:cs typeface="Tahoma"/>
            </a:endParaRPr>
          </a:p>
        </p:txBody>
      </p:sp>
      <p:sp>
        <p:nvSpPr>
          <p:cNvPr id="7" name="object 7"/>
          <p:cNvSpPr txBox="1"/>
          <p:nvPr/>
        </p:nvSpPr>
        <p:spPr>
          <a:xfrm rot="480000">
            <a:off x="2375766" y="2149508"/>
            <a:ext cx="466897" cy="153888"/>
          </a:xfrm>
          <a:prstGeom prst="rect">
            <a:avLst/>
          </a:prstGeom>
        </p:spPr>
        <p:txBody>
          <a:bodyPr vert="horz" wrap="square" lIns="0" tIns="0" rIns="0" bIns="0" rtlCol="0">
            <a:spAutoFit/>
          </a:bodyPr>
          <a:lstStyle/>
          <a:p>
            <a:pPr>
              <a:lnSpc>
                <a:spcPts val="1201"/>
              </a:lnSpc>
            </a:pPr>
            <a:r>
              <a:rPr sz="1799" spc="210" baseline="2314" dirty="0">
                <a:latin typeface="Tahoma"/>
                <a:cs typeface="Tahoma"/>
              </a:rPr>
              <a:t>H</a:t>
            </a:r>
            <a:r>
              <a:rPr sz="1799" spc="149" baseline="2314" dirty="0">
                <a:latin typeface="Tahoma"/>
                <a:cs typeface="Tahoma"/>
              </a:rPr>
              <a:t>E</a:t>
            </a:r>
            <a:r>
              <a:rPr sz="1201" spc="94" dirty="0">
                <a:latin typeface="Tahoma"/>
                <a:cs typeface="Tahoma"/>
              </a:rPr>
              <a:t>R</a:t>
            </a:r>
            <a:r>
              <a:rPr sz="1201" spc="125" dirty="0">
                <a:latin typeface="Tahoma"/>
                <a:cs typeface="Tahoma"/>
              </a:rPr>
              <a:t>E</a:t>
            </a:r>
            <a:endParaRPr sz="1201">
              <a:latin typeface="Tahoma"/>
              <a:cs typeface="Tahoma"/>
            </a:endParaRPr>
          </a:p>
        </p:txBody>
      </p:sp>
      <p:sp>
        <p:nvSpPr>
          <p:cNvPr id="8" name="object 8"/>
          <p:cNvSpPr txBox="1">
            <a:spLocks noGrp="1"/>
          </p:cNvSpPr>
          <p:nvPr>
            <p:ph type="title"/>
          </p:nvPr>
        </p:nvSpPr>
        <p:spPr>
          <a:xfrm>
            <a:off x="3447961" y="871887"/>
            <a:ext cx="3396615" cy="1218282"/>
          </a:xfrm>
          <a:prstGeom prst="rect">
            <a:avLst/>
          </a:prstGeom>
        </p:spPr>
        <p:txBody>
          <a:bodyPr vert="horz" wrap="square" lIns="0" tIns="12700" rIns="0" bIns="0" rtlCol="0">
            <a:spAutoFit/>
          </a:bodyPr>
          <a:lstStyle/>
          <a:p>
            <a:pPr marL="12701">
              <a:lnSpc>
                <a:spcPts val="6040"/>
              </a:lnSpc>
              <a:spcBef>
                <a:spcPts val="100"/>
              </a:spcBef>
            </a:pPr>
            <a:r>
              <a:rPr sz="5099" b="1" spc="91" dirty="0">
                <a:latin typeface="Tahoma"/>
                <a:cs typeface="Tahoma"/>
              </a:rPr>
              <a:t>Hello</a:t>
            </a:r>
            <a:endParaRPr sz="5099">
              <a:latin typeface="Tahoma"/>
              <a:cs typeface="Tahoma"/>
            </a:endParaRPr>
          </a:p>
          <a:p>
            <a:pPr marL="97797">
              <a:lnSpc>
                <a:spcPts val="3400"/>
              </a:lnSpc>
            </a:pPr>
            <a:r>
              <a:rPr sz="2900" spc="-179" dirty="0">
                <a:latin typeface="Verdana"/>
                <a:cs typeface="Verdana"/>
              </a:rPr>
              <a:t>T</a:t>
            </a:r>
            <a:r>
              <a:rPr sz="2900" spc="-49" dirty="0">
                <a:latin typeface="Verdana"/>
                <a:cs typeface="Verdana"/>
              </a:rPr>
              <a:t>h</a:t>
            </a:r>
            <a:r>
              <a:rPr sz="2900" spc="-64" dirty="0">
                <a:latin typeface="Verdana"/>
                <a:cs typeface="Verdana"/>
              </a:rPr>
              <a:t>i</a:t>
            </a:r>
            <a:r>
              <a:rPr sz="2900" spc="-121" dirty="0">
                <a:latin typeface="Verdana"/>
                <a:cs typeface="Verdana"/>
              </a:rPr>
              <a:t>s</a:t>
            </a:r>
            <a:r>
              <a:rPr sz="2900" spc="-264" dirty="0">
                <a:latin typeface="Verdana"/>
                <a:cs typeface="Verdana"/>
              </a:rPr>
              <a:t> </a:t>
            </a:r>
            <a:r>
              <a:rPr sz="2900" spc="-64" dirty="0">
                <a:latin typeface="Verdana"/>
                <a:cs typeface="Verdana"/>
              </a:rPr>
              <a:t>i</a:t>
            </a:r>
            <a:r>
              <a:rPr sz="2900" spc="-121" dirty="0">
                <a:latin typeface="Verdana"/>
                <a:cs typeface="Verdana"/>
              </a:rPr>
              <a:t>s</a:t>
            </a:r>
            <a:r>
              <a:rPr sz="2900" spc="-264" dirty="0">
                <a:latin typeface="Verdana"/>
                <a:cs typeface="Verdana"/>
              </a:rPr>
              <a:t> </a:t>
            </a:r>
            <a:r>
              <a:rPr sz="2900" spc="-110" dirty="0">
                <a:latin typeface="Verdana"/>
                <a:cs typeface="Verdana"/>
              </a:rPr>
              <a:t>m</a:t>
            </a:r>
            <a:r>
              <a:rPr sz="2900" spc="-245" dirty="0">
                <a:latin typeface="Verdana"/>
                <a:cs typeface="Verdana"/>
              </a:rPr>
              <a:t>y</a:t>
            </a:r>
            <a:r>
              <a:rPr sz="2900" spc="-264" dirty="0">
                <a:latin typeface="Verdana"/>
                <a:cs typeface="Verdana"/>
              </a:rPr>
              <a:t> </a:t>
            </a:r>
            <a:r>
              <a:rPr sz="2900" spc="-6" dirty="0">
                <a:latin typeface="Verdana"/>
                <a:cs typeface="Verdana"/>
              </a:rPr>
              <a:t>U</a:t>
            </a:r>
            <a:r>
              <a:rPr sz="2900" spc="-306" dirty="0">
                <a:latin typeface="Verdana"/>
                <a:cs typeface="Verdana"/>
              </a:rPr>
              <a:t>X</a:t>
            </a:r>
            <a:r>
              <a:rPr sz="2900" spc="-264" dirty="0">
                <a:latin typeface="Verdana"/>
                <a:cs typeface="Verdana"/>
              </a:rPr>
              <a:t> </a:t>
            </a:r>
            <a:r>
              <a:rPr sz="2900" spc="-110" dirty="0">
                <a:latin typeface="Verdana"/>
                <a:cs typeface="Verdana"/>
              </a:rPr>
              <a:t>D</a:t>
            </a:r>
            <a:r>
              <a:rPr sz="2900" spc="-64" dirty="0">
                <a:latin typeface="Verdana"/>
                <a:cs typeface="Verdana"/>
              </a:rPr>
              <a:t>i</a:t>
            </a:r>
            <a:r>
              <a:rPr sz="2900" spc="-125" dirty="0">
                <a:latin typeface="Verdana"/>
                <a:cs typeface="Verdana"/>
              </a:rPr>
              <a:t>a</a:t>
            </a:r>
            <a:r>
              <a:rPr sz="2900" spc="-49" dirty="0">
                <a:latin typeface="Verdana"/>
                <a:cs typeface="Verdana"/>
              </a:rPr>
              <a:t>r</a:t>
            </a:r>
            <a:r>
              <a:rPr sz="2900" spc="-245" dirty="0">
                <a:latin typeface="Verdana"/>
                <a:cs typeface="Verdana"/>
              </a:rPr>
              <a:t>y</a:t>
            </a:r>
            <a:endParaRPr sz="2900">
              <a:latin typeface="Verdana"/>
              <a:cs typeface="Verdana"/>
            </a:endParaRPr>
          </a:p>
        </p:txBody>
      </p:sp>
      <p:sp>
        <p:nvSpPr>
          <p:cNvPr id="26" name="object 26"/>
          <p:cNvSpPr txBox="1"/>
          <p:nvPr/>
        </p:nvSpPr>
        <p:spPr>
          <a:xfrm>
            <a:off x="1143000" y="3424022"/>
            <a:ext cx="7266138" cy="228396"/>
          </a:xfrm>
          <a:prstGeom prst="rect">
            <a:avLst/>
          </a:prstGeom>
        </p:spPr>
        <p:txBody>
          <a:bodyPr vert="horz" wrap="square" lIns="0" tIns="12700" rIns="0" bIns="0" rtlCol="0">
            <a:spAutoFit/>
          </a:bodyPr>
          <a:lstStyle/>
          <a:p>
            <a:pPr marL="12701">
              <a:spcBef>
                <a:spcPts val="100"/>
              </a:spcBef>
            </a:pPr>
            <a:r>
              <a:rPr sz="1401" dirty="0">
                <a:latin typeface="Verdana"/>
                <a:cs typeface="Verdana"/>
              </a:rPr>
              <a:t>Tell me about your personality and ability</a:t>
            </a:r>
          </a:p>
        </p:txBody>
      </p:sp>
      <p:sp>
        <p:nvSpPr>
          <p:cNvPr id="30" name="TextBox 29">
            <a:extLst>
              <a:ext uri="{FF2B5EF4-FFF2-40B4-BE49-F238E27FC236}">
                <a16:creationId xmlns:a16="http://schemas.microsoft.com/office/drawing/2014/main" id="{7790D6B4-955B-BD67-5AA1-2256036BB8AA}"/>
              </a:ext>
            </a:extLst>
          </p:cNvPr>
          <p:cNvSpPr txBox="1"/>
          <p:nvPr/>
        </p:nvSpPr>
        <p:spPr>
          <a:xfrm>
            <a:off x="1174229" y="3983409"/>
            <a:ext cx="7893571" cy="3139321"/>
          </a:xfrm>
          <a:prstGeom prst="rect">
            <a:avLst/>
          </a:prstGeom>
          <a:noFill/>
          <a:ln>
            <a:solidFill>
              <a:schemeClr val="tx1"/>
            </a:solidFill>
          </a:ln>
        </p:spPr>
        <p:txBody>
          <a:bodyPr wrap="square" rtlCol="0">
            <a:spAutoFit/>
          </a:bodyPr>
          <a:lstStyle/>
          <a:p>
            <a:pPr algn="just"/>
            <a:r>
              <a:rPr lang="en-ID" dirty="0"/>
              <a:t>	</a:t>
            </a:r>
            <a:r>
              <a:rPr lang="en-US" dirty="0"/>
              <a:t>Hello, I am Ismail Wahyu </a:t>
            </a:r>
            <a:r>
              <a:rPr lang="en-US" dirty="0" err="1"/>
              <a:t>Fadilah</a:t>
            </a:r>
            <a:r>
              <a:rPr lang="en-US" dirty="0"/>
              <a:t>, or commonly called </a:t>
            </a:r>
            <a:r>
              <a:rPr lang="en-US" dirty="0" err="1"/>
              <a:t>Fadilah</a:t>
            </a:r>
            <a:r>
              <a:rPr lang="en-US" dirty="0"/>
              <a:t>. I am a student of Bachelor of Literature 1 Informatics Engineering Program at the University of Muhammadiyah Malang with NIM 202010370311339. 
	I have a great interest in model design techniques, particularly in the context of user experience (UX). I believe that UX plays an important role in producing a more functional, efficient, and satisfying product or system for the end user. 
	I am constantly striving to deepen my knowledge and skills in the UX journey through on-campus learning and also through activities outside the classroom. I am excited to continue contributing to the development of products or systems that can improve the quality of user experience.</a:t>
            </a:r>
          </a:p>
        </p:txBody>
      </p:sp>
      <p:sp>
        <p:nvSpPr>
          <p:cNvPr id="15" name="Slide Number Placeholder 14">
            <a:extLst>
              <a:ext uri="{FF2B5EF4-FFF2-40B4-BE49-F238E27FC236}">
                <a16:creationId xmlns:a16="http://schemas.microsoft.com/office/drawing/2014/main" id="{F0B5A210-7AE6-10BA-C907-CA01BF2A59C1}"/>
              </a:ext>
            </a:extLst>
          </p:cNvPr>
          <p:cNvSpPr>
            <a:spLocks noGrp="1"/>
          </p:cNvSpPr>
          <p:nvPr>
            <p:ph type="sldNum" sz="quarter" idx="7"/>
          </p:nvPr>
        </p:nvSpPr>
        <p:spPr>
          <a:xfrm>
            <a:off x="4131862"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0"/>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0"/>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a:spLocks noGrp="1"/>
          </p:cNvSpPr>
          <p:nvPr>
            <p:ph type="body" idx="1"/>
          </p:nvPr>
        </p:nvSpPr>
        <p:spPr>
          <a:xfrm>
            <a:off x="1339250" y="2420646"/>
            <a:ext cx="7728550" cy="1367040"/>
          </a:xfrm>
          <a:prstGeom prst="rect">
            <a:avLst/>
          </a:prstGeom>
        </p:spPr>
        <p:txBody>
          <a:bodyPr vert="horz" wrap="square" lIns="0" tIns="134619" rIns="0" bIns="0" rtlCol="0">
            <a:spAutoFit/>
          </a:bodyPr>
          <a:lstStyle/>
          <a:p>
            <a:pPr marL="12701" marR="5081">
              <a:lnSpc>
                <a:spcPts val="4801"/>
              </a:lnSpc>
              <a:spcBef>
                <a:spcPts val="1059"/>
              </a:spcBef>
            </a:pPr>
            <a:r>
              <a:rPr sz="3200" dirty="0">
                <a:latin typeface="Gabriola" pitchFamily="82" charset="0"/>
                <a:ea typeface="Brush Script MT" panose="03060802040406070304" pitchFamily="66" charset="-122"/>
                <a:cs typeface="Brush Script MT" panose="03060802040406070304" pitchFamily="66" charset="-122"/>
              </a:rPr>
              <a:t>Usability rules the Web. </a:t>
            </a:r>
            <a:r>
              <a:rPr lang="en-US" sz="3200" dirty="0">
                <a:latin typeface="Gabriola" pitchFamily="82" charset="0"/>
                <a:ea typeface="Brush Script MT" panose="03060802040406070304" pitchFamily="66" charset="-122"/>
                <a:cs typeface="Brush Script MT" panose="03060802040406070304" pitchFamily="66" charset="-122"/>
              </a:rPr>
              <a:t>If</a:t>
            </a:r>
            <a:r>
              <a:rPr sz="3200" dirty="0">
                <a:latin typeface="Gabriola" pitchFamily="82" charset="0"/>
                <a:ea typeface="Brush Script MT" panose="03060802040406070304" pitchFamily="66" charset="-122"/>
                <a:cs typeface="Brush Script MT" panose="03060802040406070304" pitchFamily="66" charset="-122"/>
              </a:rPr>
              <a:t> </a:t>
            </a:r>
            <a:r>
              <a:rPr lang="en-US" sz="3200" dirty="0">
                <a:latin typeface="Gabriola" pitchFamily="82" charset="0"/>
                <a:ea typeface="Brush Script MT" panose="03060802040406070304" pitchFamily="66" charset="-122"/>
                <a:cs typeface="Brush Script MT" panose="03060802040406070304" pitchFamily="66" charset="-122"/>
              </a:rPr>
              <a:t>customers</a:t>
            </a:r>
            <a:r>
              <a:rPr sz="3200" dirty="0">
                <a:latin typeface="Gabriola" pitchFamily="82" charset="0"/>
                <a:ea typeface="Brush Script MT" panose="03060802040406070304" pitchFamily="66" charset="-122"/>
                <a:cs typeface="Brush Script MT" panose="03060802040406070304" pitchFamily="66" charset="-122"/>
              </a:rPr>
              <a:t> can't</a:t>
            </a:r>
            <a:r>
              <a:rPr lang="en-US" sz="3200" dirty="0">
                <a:latin typeface="Gabriola" pitchFamily="82" charset="0"/>
                <a:ea typeface="Brush Script MT" panose="03060802040406070304" pitchFamily="66" charset="-122"/>
                <a:cs typeface="Brush Script MT" panose="03060802040406070304" pitchFamily="66" charset="-122"/>
              </a:rPr>
              <a:t> </a:t>
            </a:r>
            <a:r>
              <a:rPr sz="3200" dirty="0">
                <a:latin typeface="Gabriola" pitchFamily="82" charset="0"/>
                <a:ea typeface="Brush Script MT" panose="03060802040406070304" pitchFamily="66" charset="-122"/>
                <a:cs typeface="Brush Script MT" panose="03060802040406070304" pitchFamily="66" charset="-122"/>
              </a:rPr>
              <a:t>find a product,</a:t>
            </a:r>
            <a:r>
              <a:rPr lang="en-US" sz="3200" dirty="0">
                <a:latin typeface="Gabriola" pitchFamily="82" charset="0"/>
                <a:ea typeface="Brush Script MT" panose="03060802040406070304" pitchFamily="66" charset="-122"/>
                <a:cs typeface="Brush Script MT" panose="03060802040406070304" pitchFamily="66" charset="-122"/>
              </a:rPr>
              <a:t> they </a:t>
            </a:r>
            <a:r>
              <a:rPr sz="3200" dirty="0">
                <a:latin typeface="Gabriola" pitchFamily="82" charset="0"/>
                <a:ea typeface="Brush Script MT" panose="03060802040406070304" pitchFamily="66" charset="-122"/>
                <a:cs typeface="Brush Script MT" panose="03060802040406070304" pitchFamily="66" charset="-122"/>
              </a:rPr>
              <a:t>will not buy it.</a:t>
            </a:r>
          </a:p>
        </p:txBody>
      </p:sp>
      <p:sp>
        <p:nvSpPr>
          <p:cNvPr id="5" name="object 5"/>
          <p:cNvSpPr txBox="1"/>
          <p:nvPr/>
        </p:nvSpPr>
        <p:spPr>
          <a:xfrm>
            <a:off x="7467600" y="3688941"/>
            <a:ext cx="2265044" cy="197490"/>
          </a:xfrm>
          <a:prstGeom prst="rect">
            <a:avLst/>
          </a:prstGeom>
        </p:spPr>
        <p:txBody>
          <a:bodyPr vert="horz" wrap="square" lIns="0" tIns="12700" rIns="0" bIns="0" rtlCol="0">
            <a:spAutoFit/>
          </a:bodyPr>
          <a:lstStyle/>
          <a:p>
            <a:pPr marL="12701">
              <a:spcBef>
                <a:spcPts val="100"/>
              </a:spcBef>
            </a:pPr>
            <a:r>
              <a:rPr sz="1200" spc="9" dirty="0">
                <a:latin typeface="Tahoma"/>
                <a:cs typeface="Tahoma"/>
              </a:rPr>
              <a:t>Jakob</a:t>
            </a:r>
            <a:r>
              <a:rPr sz="1200" spc="-200" dirty="0">
                <a:latin typeface="Tahoma"/>
                <a:cs typeface="Tahoma"/>
              </a:rPr>
              <a:t> </a:t>
            </a:r>
            <a:r>
              <a:rPr sz="1200" spc="110" dirty="0">
                <a:latin typeface="Tahoma"/>
                <a:cs typeface="Tahoma"/>
              </a:rPr>
              <a:t>Nielsen</a:t>
            </a:r>
            <a:endParaRPr sz="1200" dirty="0">
              <a:latin typeface="Tahoma"/>
              <a:cs typeface="Tahoma"/>
            </a:endParaRPr>
          </a:p>
        </p:txBody>
      </p:sp>
      <p:sp>
        <p:nvSpPr>
          <p:cNvPr id="13" name="Slide Number Placeholder 12">
            <a:extLst>
              <a:ext uri="{FF2B5EF4-FFF2-40B4-BE49-F238E27FC236}">
                <a16:creationId xmlns:a16="http://schemas.microsoft.com/office/drawing/2014/main" id="{774FBA0D-E552-F980-2DFE-45B5A54FBF1A}"/>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1187986"/>
            <a:ext cx="537527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User Scenario and Stories</a:t>
            </a:r>
          </a:p>
        </p:txBody>
      </p:sp>
      <p:grpSp>
        <p:nvGrpSpPr>
          <p:cNvPr id="4" name="object 4"/>
          <p:cNvGrpSpPr/>
          <p:nvPr/>
        </p:nvGrpSpPr>
        <p:grpSpPr>
          <a:xfrm>
            <a:off x="452236" y="3209925"/>
            <a:ext cx="6751956" cy="4736466"/>
            <a:chOff x="442290" y="1946264"/>
            <a:chExt cx="6751955" cy="4736465"/>
          </a:xfrm>
        </p:grpSpPr>
        <p:sp>
          <p:nvSpPr>
            <p:cNvPr id="5" name="object 5"/>
            <p:cNvSpPr/>
            <p:nvPr/>
          </p:nvSpPr>
          <p:spPr>
            <a:xfrm>
              <a:off x="449759" y="3828858"/>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6" name="object 6"/>
            <p:cNvSpPr/>
            <p:nvPr/>
          </p:nvSpPr>
          <p:spPr>
            <a:xfrm>
              <a:off x="442290" y="1946274"/>
              <a:ext cx="2002155" cy="1557020"/>
            </a:xfrm>
            <a:custGeom>
              <a:avLst/>
              <a:gdLst/>
              <a:ahLst/>
              <a:cxnLst/>
              <a:rect l="l" t="t" r="r" b="b"/>
              <a:pathLst>
                <a:path w="2002155" h="1557020">
                  <a:moveTo>
                    <a:pt x="2001634" y="0"/>
                  </a:moveTo>
                  <a:lnTo>
                    <a:pt x="0" y="0"/>
                  </a:lnTo>
                  <a:lnTo>
                    <a:pt x="0" y="11430"/>
                  </a:lnTo>
                  <a:lnTo>
                    <a:pt x="0" y="1545590"/>
                  </a:lnTo>
                  <a:lnTo>
                    <a:pt x="0" y="1557020"/>
                  </a:lnTo>
                  <a:lnTo>
                    <a:pt x="2001634" y="1557020"/>
                  </a:lnTo>
                  <a:lnTo>
                    <a:pt x="2001634" y="1546174"/>
                  </a:lnTo>
                  <a:lnTo>
                    <a:pt x="2001634" y="1545590"/>
                  </a:lnTo>
                  <a:lnTo>
                    <a:pt x="2001634" y="11671"/>
                  </a:lnTo>
                  <a:lnTo>
                    <a:pt x="1990407" y="11671"/>
                  </a:lnTo>
                  <a:lnTo>
                    <a:pt x="1990407" y="1545590"/>
                  </a:lnTo>
                  <a:lnTo>
                    <a:pt x="11671" y="1545590"/>
                  </a:lnTo>
                  <a:lnTo>
                    <a:pt x="11671" y="11430"/>
                  </a:lnTo>
                  <a:lnTo>
                    <a:pt x="2001634" y="11430"/>
                  </a:lnTo>
                  <a:lnTo>
                    <a:pt x="2001634" y="0"/>
                  </a:lnTo>
                  <a:close/>
                </a:path>
              </a:pathLst>
            </a:custGeom>
            <a:solidFill>
              <a:srgbClr val="5E5D61"/>
            </a:solidFill>
          </p:spPr>
          <p:txBody>
            <a:bodyPr wrap="square" lIns="0" tIns="0" rIns="0" bIns="0" rtlCol="0"/>
            <a:lstStyle/>
            <a:p>
              <a:endParaRPr sz="1154"/>
            </a:p>
          </p:txBody>
        </p:sp>
        <p:sp>
          <p:nvSpPr>
            <p:cNvPr id="7" name="object 7"/>
            <p:cNvSpPr/>
            <p:nvPr/>
          </p:nvSpPr>
          <p:spPr>
            <a:xfrm>
              <a:off x="449759" y="4137312"/>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8" name="object 8"/>
            <p:cNvSpPr/>
            <p:nvPr/>
          </p:nvSpPr>
          <p:spPr>
            <a:xfrm>
              <a:off x="2871869" y="3828858"/>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9" name="object 9"/>
            <p:cNvSpPr/>
            <p:nvPr/>
          </p:nvSpPr>
          <p:spPr>
            <a:xfrm>
              <a:off x="2864396" y="1946274"/>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74"/>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10" name="object 10"/>
            <p:cNvSpPr/>
            <p:nvPr/>
          </p:nvSpPr>
          <p:spPr>
            <a:xfrm>
              <a:off x="2871869" y="4137312"/>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1" name="object 11"/>
            <p:cNvSpPr/>
            <p:nvPr/>
          </p:nvSpPr>
          <p:spPr>
            <a:xfrm>
              <a:off x="449759" y="636624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2" name="object 12"/>
            <p:cNvSpPr/>
            <p:nvPr/>
          </p:nvSpPr>
          <p:spPr>
            <a:xfrm>
              <a:off x="442290" y="4483658"/>
              <a:ext cx="2002155" cy="1557020"/>
            </a:xfrm>
            <a:custGeom>
              <a:avLst/>
              <a:gdLst/>
              <a:ahLst/>
              <a:cxnLst/>
              <a:rect l="l" t="t" r="r" b="b"/>
              <a:pathLst>
                <a:path w="2002155" h="1557020">
                  <a:moveTo>
                    <a:pt x="2001634" y="0"/>
                  </a:moveTo>
                  <a:lnTo>
                    <a:pt x="0" y="0"/>
                  </a:lnTo>
                  <a:lnTo>
                    <a:pt x="0" y="11430"/>
                  </a:lnTo>
                  <a:lnTo>
                    <a:pt x="0" y="1545590"/>
                  </a:lnTo>
                  <a:lnTo>
                    <a:pt x="0" y="1557020"/>
                  </a:lnTo>
                  <a:lnTo>
                    <a:pt x="2001634" y="1557020"/>
                  </a:lnTo>
                  <a:lnTo>
                    <a:pt x="2001634" y="1546186"/>
                  </a:lnTo>
                  <a:lnTo>
                    <a:pt x="2001634" y="1545590"/>
                  </a:lnTo>
                  <a:lnTo>
                    <a:pt x="2001634" y="11671"/>
                  </a:lnTo>
                  <a:lnTo>
                    <a:pt x="1990407" y="11671"/>
                  </a:lnTo>
                  <a:lnTo>
                    <a:pt x="1990407" y="1545590"/>
                  </a:lnTo>
                  <a:lnTo>
                    <a:pt x="11671" y="1545590"/>
                  </a:lnTo>
                  <a:lnTo>
                    <a:pt x="11671" y="11430"/>
                  </a:lnTo>
                  <a:lnTo>
                    <a:pt x="2001634" y="11430"/>
                  </a:lnTo>
                  <a:lnTo>
                    <a:pt x="2001634" y="0"/>
                  </a:lnTo>
                  <a:close/>
                </a:path>
              </a:pathLst>
            </a:custGeom>
            <a:solidFill>
              <a:srgbClr val="5E5D61"/>
            </a:solidFill>
          </p:spPr>
          <p:txBody>
            <a:bodyPr wrap="square" lIns="0" tIns="0" rIns="0" bIns="0" rtlCol="0"/>
            <a:lstStyle/>
            <a:p>
              <a:endParaRPr sz="1154"/>
            </a:p>
          </p:txBody>
        </p:sp>
        <p:sp>
          <p:nvSpPr>
            <p:cNvPr id="13" name="object 13"/>
            <p:cNvSpPr/>
            <p:nvPr/>
          </p:nvSpPr>
          <p:spPr>
            <a:xfrm>
              <a:off x="449759" y="667470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4" name="object 14"/>
            <p:cNvSpPr/>
            <p:nvPr/>
          </p:nvSpPr>
          <p:spPr>
            <a:xfrm>
              <a:off x="2871869" y="636624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5" name="object 15"/>
            <p:cNvSpPr/>
            <p:nvPr/>
          </p:nvSpPr>
          <p:spPr>
            <a:xfrm>
              <a:off x="2864396" y="4483658"/>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86"/>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16" name="object 16"/>
            <p:cNvSpPr/>
            <p:nvPr/>
          </p:nvSpPr>
          <p:spPr>
            <a:xfrm>
              <a:off x="2871869" y="667470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7" name="object 17"/>
            <p:cNvSpPr/>
            <p:nvPr/>
          </p:nvSpPr>
          <p:spPr>
            <a:xfrm>
              <a:off x="5199213" y="3828858"/>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8" name="object 18"/>
            <p:cNvSpPr/>
            <p:nvPr/>
          </p:nvSpPr>
          <p:spPr>
            <a:xfrm>
              <a:off x="5191734" y="1946274"/>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74"/>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19" name="object 19"/>
            <p:cNvSpPr/>
            <p:nvPr/>
          </p:nvSpPr>
          <p:spPr>
            <a:xfrm>
              <a:off x="5199213" y="4137312"/>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0" name="object 20"/>
            <p:cNvSpPr/>
            <p:nvPr/>
          </p:nvSpPr>
          <p:spPr>
            <a:xfrm>
              <a:off x="5199213" y="636624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1" name="object 21"/>
            <p:cNvSpPr/>
            <p:nvPr/>
          </p:nvSpPr>
          <p:spPr>
            <a:xfrm>
              <a:off x="5191734" y="4483658"/>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86"/>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22" name="object 22"/>
            <p:cNvSpPr/>
            <p:nvPr/>
          </p:nvSpPr>
          <p:spPr>
            <a:xfrm>
              <a:off x="5199213" y="667470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grpSp>
      <p:sp>
        <p:nvSpPr>
          <p:cNvPr id="23" name="object 23"/>
          <p:cNvSpPr/>
          <p:nvPr/>
        </p:nvSpPr>
        <p:spPr>
          <a:xfrm>
            <a:off x="7631263" y="5092519"/>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4" name="object 24"/>
          <p:cNvSpPr/>
          <p:nvPr/>
        </p:nvSpPr>
        <p:spPr>
          <a:xfrm>
            <a:off x="7623787" y="3209937"/>
            <a:ext cx="2002155" cy="1557019"/>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74"/>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25" name="object 25"/>
          <p:cNvSpPr/>
          <p:nvPr/>
        </p:nvSpPr>
        <p:spPr>
          <a:xfrm>
            <a:off x="7631263" y="5400973"/>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6" name="object 26"/>
          <p:cNvSpPr/>
          <p:nvPr/>
        </p:nvSpPr>
        <p:spPr>
          <a:xfrm>
            <a:off x="7631263" y="762990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7" name="object 27"/>
          <p:cNvSpPr/>
          <p:nvPr/>
        </p:nvSpPr>
        <p:spPr>
          <a:xfrm>
            <a:off x="7623787" y="5747320"/>
            <a:ext cx="2002155" cy="1557019"/>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86"/>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28" name="object 28"/>
          <p:cNvSpPr/>
          <p:nvPr/>
        </p:nvSpPr>
        <p:spPr>
          <a:xfrm>
            <a:off x="7631263" y="793836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grpSp>
        <p:nvGrpSpPr>
          <p:cNvPr id="29" name="object 29"/>
          <p:cNvGrpSpPr/>
          <p:nvPr/>
        </p:nvGrpSpPr>
        <p:grpSpPr>
          <a:xfrm>
            <a:off x="8053706" y="915670"/>
            <a:ext cx="1014094" cy="532130"/>
            <a:chOff x="8602735" y="1240106"/>
            <a:chExt cx="1014094" cy="532130"/>
          </a:xfrm>
        </p:grpSpPr>
        <p:sp>
          <p:nvSpPr>
            <p:cNvPr id="30" name="object 30"/>
            <p:cNvSpPr/>
            <p:nvPr/>
          </p:nvSpPr>
          <p:spPr>
            <a:xfrm>
              <a:off x="8784567" y="1421937"/>
              <a:ext cx="831850" cy="350520"/>
            </a:xfrm>
            <a:custGeom>
              <a:avLst/>
              <a:gdLst/>
              <a:ahLst/>
              <a:cxnLst/>
              <a:rect l="l" t="t" r="r" b="b"/>
              <a:pathLst>
                <a:path w="831850" h="350519">
                  <a:moveTo>
                    <a:pt x="812598" y="350112"/>
                  </a:moveTo>
                  <a:lnTo>
                    <a:pt x="19049" y="350112"/>
                  </a:lnTo>
                  <a:lnTo>
                    <a:pt x="11634" y="348615"/>
                  </a:lnTo>
                  <a:lnTo>
                    <a:pt x="5579" y="344532"/>
                  </a:lnTo>
                  <a:lnTo>
                    <a:pt x="1497" y="338477"/>
                  </a:lnTo>
                  <a:lnTo>
                    <a:pt x="0" y="331062"/>
                  </a:lnTo>
                  <a:lnTo>
                    <a:pt x="0" y="19049"/>
                  </a:lnTo>
                  <a:lnTo>
                    <a:pt x="1497"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dirty="0"/>
                <a:t>13</a:t>
              </a:r>
              <a:endParaRPr dirty="0"/>
            </a:p>
          </p:txBody>
        </p:sp>
        <p:sp>
          <p:nvSpPr>
            <p:cNvPr id="31" name="object 31"/>
            <p:cNvSpPr/>
            <p:nvPr/>
          </p:nvSpPr>
          <p:spPr>
            <a:xfrm>
              <a:off x="8602735" y="1240106"/>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2" name="object 32"/>
            <p:cNvPicPr/>
            <p:nvPr/>
          </p:nvPicPr>
          <p:blipFill>
            <a:blip r:embed="rId2" cstate="print"/>
            <a:stretch>
              <a:fillRect/>
            </a:stretch>
          </p:blipFill>
          <p:spPr>
            <a:xfrm>
              <a:off x="8765612" y="1330593"/>
              <a:ext cx="108584" cy="165592"/>
            </a:xfrm>
            <a:prstGeom prst="rect">
              <a:avLst/>
            </a:prstGeom>
          </p:spPr>
        </p:pic>
      </p:grpSp>
      <p:sp>
        <p:nvSpPr>
          <p:cNvPr id="39" name="Slide Number Placeholder 38">
            <a:extLst>
              <a:ext uri="{FF2B5EF4-FFF2-40B4-BE49-F238E27FC236}">
                <a16:creationId xmlns:a16="http://schemas.microsoft.com/office/drawing/2014/main" id="{2A1E710A-B27B-C590-78B7-867071DFD5F1}"/>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endParaRPr u="sng" dirty="0">
              <a:uFill>
                <a:solidFill>
                  <a:srgbClr val="000000"/>
                </a:solidFill>
              </a:uFill>
              <a:latin typeface="Times New Roman"/>
              <a:cs typeface="Times New Roman"/>
            </a:endParaRPr>
          </a:p>
        </p:txBody>
      </p:sp>
      <p:pic>
        <p:nvPicPr>
          <p:cNvPr id="33" name="Picture 32">
            <a:extLst>
              <a:ext uri="{FF2B5EF4-FFF2-40B4-BE49-F238E27FC236}">
                <a16:creationId xmlns:a16="http://schemas.microsoft.com/office/drawing/2014/main" id="{798FFC82-98D7-763D-3E81-6F9C017EFF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80736" y="5685427"/>
            <a:ext cx="783207" cy="1516901"/>
          </a:xfrm>
          <a:prstGeom prst="rect">
            <a:avLst/>
          </a:prstGeom>
        </p:spPr>
      </p:pic>
      <p:pic>
        <p:nvPicPr>
          <p:cNvPr id="35" name="Picture 34">
            <a:extLst>
              <a:ext uri="{FF2B5EF4-FFF2-40B4-BE49-F238E27FC236}">
                <a16:creationId xmlns:a16="http://schemas.microsoft.com/office/drawing/2014/main" id="{1CF18DEA-5F50-A901-37CD-3741793BA6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0711" y="5705038"/>
            <a:ext cx="783207" cy="1516901"/>
          </a:xfrm>
          <a:prstGeom prst="rect">
            <a:avLst/>
          </a:prstGeom>
        </p:spPr>
      </p:pic>
      <p:pic>
        <p:nvPicPr>
          <p:cNvPr id="37" name="Picture 36">
            <a:extLst>
              <a:ext uri="{FF2B5EF4-FFF2-40B4-BE49-F238E27FC236}">
                <a16:creationId xmlns:a16="http://schemas.microsoft.com/office/drawing/2014/main" id="{BD856A06-2CD7-1B04-1376-7178A17D851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42095" y="5664859"/>
            <a:ext cx="783207" cy="1558037"/>
          </a:xfrm>
          <a:prstGeom prst="rect">
            <a:avLst/>
          </a:prstGeom>
        </p:spPr>
      </p:pic>
      <p:pic>
        <p:nvPicPr>
          <p:cNvPr id="40" name="Picture 39">
            <a:extLst>
              <a:ext uri="{FF2B5EF4-FFF2-40B4-BE49-F238E27FC236}">
                <a16:creationId xmlns:a16="http://schemas.microsoft.com/office/drawing/2014/main" id="{C47EFB99-C462-C5F1-C704-6559CD15FE2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741580" y="3042870"/>
            <a:ext cx="853930" cy="1654791"/>
          </a:xfrm>
          <a:prstGeom prst="rect">
            <a:avLst/>
          </a:prstGeom>
        </p:spPr>
      </p:pic>
      <p:pic>
        <p:nvPicPr>
          <p:cNvPr id="42" name="Picture 41">
            <a:extLst>
              <a:ext uri="{FF2B5EF4-FFF2-40B4-BE49-F238E27FC236}">
                <a16:creationId xmlns:a16="http://schemas.microsoft.com/office/drawing/2014/main" id="{C2560737-C57F-6E79-134A-7184DD831A8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267980" y="3045492"/>
            <a:ext cx="831850" cy="1648977"/>
          </a:xfrm>
          <a:prstGeom prst="rect">
            <a:avLst/>
          </a:prstGeom>
        </p:spPr>
      </p:pic>
      <p:pic>
        <p:nvPicPr>
          <p:cNvPr id="44" name="Picture 43">
            <a:extLst>
              <a:ext uri="{FF2B5EF4-FFF2-40B4-BE49-F238E27FC236}">
                <a16:creationId xmlns:a16="http://schemas.microsoft.com/office/drawing/2014/main" id="{A26DFE98-F2C6-BEE4-7080-5E0EFA50014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389636" y="2998613"/>
            <a:ext cx="853930" cy="1654791"/>
          </a:xfrm>
          <a:prstGeom prst="rect">
            <a:avLst/>
          </a:prstGeom>
        </p:spPr>
      </p:pic>
      <p:pic>
        <p:nvPicPr>
          <p:cNvPr id="46" name="Picture 45">
            <a:extLst>
              <a:ext uri="{FF2B5EF4-FFF2-40B4-BE49-F238E27FC236}">
                <a16:creationId xmlns:a16="http://schemas.microsoft.com/office/drawing/2014/main" id="{CD450528-9548-333D-D3BE-ECA53E0F611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27606" y="3042869"/>
            <a:ext cx="853930" cy="1654791"/>
          </a:xfrm>
          <a:prstGeom prst="rect">
            <a:avLst/>
          </a:prstGeom>
        </p:spPr>
      </p:pic>
      <p:sp>
        <p:nvSpPr>
          <p:cNvPr id="48" name="TextBox 47">
            <a:extLst>
              <a:ext uri="{FF2B5EF4-FFF2-40B4-BE49-F238E27FC236}">
                <a16:creationId xmlns:a16="http://schemas.microsoft.com/office/drawing/2014/main" id="{83DA531C-9A28-E869-54CD-AD22B0550E48}"/>
              </a:ext>
            </a:extLst>
          </p:cNvPr>
          <p:cNvSpPr txBox="1"/>
          <p:nvPr/>
        </p:nvSpPr>
        <p:spPr>
          <a:xfrm>
            <a:off x="450272" y="4743150"/>
            <a:ext cx="2218073" cy="276999"/>
          </a:xfrm>
          <a:prstGeom prst="rect">
            <a:avLst/>
          </a:prstGeom>
          <a:noFill/>
        </p:spPr>
        <p:txBody>
          <a:bodyPr wrap="square">
            <a:spAutoFit/>
          </a:bodyPr>
          <a:lstStyle/>
          <a:p>
            <a:r>
              <a:rPr lang="en-ID" sz="1200" dirty="0"/>
              <a:t>Tutorial, Skip</a:t>
            </a:r>
          </a:p>
        </p:txBody>
      </p:sp>
      <p:sp>
        <p:nvSpPr>
          <p:cNvPr id="51" name="TextBox 50">
            <a:extLst>
              <a:ext uri="{FF2B5EF4-FFF2-40B4-BE49-F238E27FC236}">
                <a16:creationId xmlns:a16="http://schemas.microsoft.com/office/drawing/2014/main" id="{F8A728BF-9BCB-9524-1CD0-43F9D225EC04}"/>
              </a:ext>
            </a:extLst>
          </p:cNvPr>
          <p:cNvSpPr txBox="1"/>
          <p:nvPr/>
        </p:nvSpPr>
        <p:spPr>
          <a:xfrm>
            <a:off x="2874342" y="4835482"/>
            <a:ext cx="2218073" cy="276999"/>
          </a:xfrm>
          <a:prstGeom prst="rect">
            <a:avLst/>
          </a:prstGeom>
          <a:noFill/>
        </p:spPr>
        <p:txBody>
          <a:bodyPr wrap="square">
            <a:spAutoFit/>
          </a:bodyPr>
          <a:lstStyle/>
          <a:p>
            <a:r>
              <a:rPr lang="en-US" sz="1200" dirty="0"/>
              <a:t>Tutorial, Skip</a:t>
            </a:r>
            <a:endParaRPr lang="en-ID" sz="1200" dirty="0"/>
          </a:p>
        </p:txBody>
      </p:sp>
      <p:sp>
        <p:nvSpPr>
          <p:cNvPr id="52" name="TextBox 51">
            <a:extLst>
              <a:ext uri="{FF2B5EF4-FFF2-40B4-BE49-F238E27FC236}">
                <a16:creationId xmlns:a16="http://schemas.microsoft.com/office/drawing/2014/main" id="{1D70D80D-B745-718D-CC16-09FE577FD217}"/>
              </a:ext>
            </a:extLst>
          </p:cNvPr>
          <p:cNvSpPr txBox="1"/>
          <p:nvPr/>
        </p:nvSpPr>
        <p:spPr>
          <a:xfrm>
            <a:off x="5132142" y="4828894"/>
            <a:ext cx="2218073" cy="276999"/>
          </a:xfrm>
          <a:prstGeom prst="rect">
            <a:avLst/>
          </a:prstGeom>
          <a:noFill/>
        </p:spPr>
        <p:txBody>
          <a:bodyPr wrap="square">
            <a:spAutoFit/>
          </a:bodyPr>
          <a:lstStyle/>
          <a:p>
            <a:r>
              <a:rPr lang="en-US" sz="1200" dirty="0"/>
              <a:t>Tutorial, Got it</a:t>
            </a:r>
            <a:endParaRPr lang="en-ID" sz="1200" dirty="0"/>
          </a:p>
        </p:txBody>
      </p:sp>
      <p:sp>
        <p:nvSpPr>
          <p:cNvPr id="53" name="TextBox 52">
            <a:extLst>
              <a:ext uri="{FF2B5EF4-FFF2-40B4-BE49-F238E27FC236}">
                <a16:creationId xmlns:a16="http://schemas.microsoft.com/office/drawing/2014/main" id="{2B7A8C01-7E31-57CF-8817-11A2A84F159F}"/>
              </a:ext>
            </a:extLst>
          </p:cNvPr>
          <p:cNvSpPr txBox="1"/>
          <p:nvPr/>
        </p:nvSpPr>
        <p:spPr>
          <a:xfrm>
            <a:off x="7574868" y="4835482"/>
            <a:ext cx="2218073" cy="276999"/>
          </a:xfrm>
          <a:prstGeom prst="rect">
            <a:avLst/>
          </a:prstGeom>
          <a:noFill/>
        </p:spPr>
        <p:txBody>
          <a:bodyPr wrap="square">
            <a:spAutoFit/>
          </a:bodyPr>
          <a:lstStyle/>
          <a:p>
            <a:r>
              <a:rPr lang="en-US" sz="1200"/>
              <a:t>Login/Registration Menu</a:t>
            </a:r>
            <a:endParaRPr lang="en-ID" sz="1200" dirty="0"/>
          </a:p>
        </p:txBody>
      </p:sp>
      <p:sp>
        <p:nvSpPr>
          <p:cNvPr id="54" name="TextBox 53">
            <a:extLst>
              <a:ext uri="{FF2B5EF4-FFF2-40B4-BE49-F238E27FC236}">
                <a16:creationId xmlns:a16="http://schemas.microsoft.com/office/drawing/2014/main" id="{B22031C6-D3B9-5326-B31C-F48E60C87BE3}"/>
              </a:ext>
            </a:extLst>
          </p:cNvPr>
          <p:cNvSpPr txBox="1"/>
          <p:nvPr/>
        </p:nvSpPr>
        <p:spPr>
          <a:xfrm>
            <a:off x="431967" y="7379172"/>
            <a:ext cx="2218073" cy="646331"/>
          </a:xfrm>
          <a:prstGeom prst="rect">
            <a:avLst/>
          </a:prstGeom>
          <a:noFill/>
        </p:spPr>
        <p:txBody>
          <a:bodyPr wrap="square">
            <a:spAutoFit/>
          </a:bodyPr>
          <a:lstStyle/>
          <a:p>
            <a:r>
              <a:rPr lang="en-US" sz="1200"/>
              <a:t>Users can choose
Multiple Learning Menus
According to talent interests</a:t>
            </a:r>
            <a:endParaRPr lang="en-ID" sz="1200" dirty="0"/>
          </a:p>
        </p:txBody>
      </p:sp>
      <p:sp>
        <p:nvSpPr>
          <p:cNvPr id="55" name="TextBox 54">
            <a:extLst>
              <a:ext uri="{FF2B5EF4-FFF2-40B4-BE49-F238E27FC236}">
                <a16:creationId xmlns:a16="http://schemas.microsoft.com/office/drawing/2014/main" id="{ACA23602-7A21-BBB5-4C59-5A65643529E1}"/>
              </a:ext>
            </a:extLst>
          </p:cNvPr>
          <p:cNvSpPr txBox="1"/>
          <p:nvPr/>
        </p:nvSpPr>
        <p:spPr>
          <a:xfrm>
            <a:off x="2792984" y="7385922"/>
            <a:ext cx="2218073" cy="646331"/>
          </a:xfrm>
          <a:prstGeom prst="rect">
            <a:avLst/>
          </a:prstGeom>
          <a:noFill/>
        </p:spPr>
        <p:txBody>
          <a:bodyPr wrap="square">
            <a:spAutoFit/>
          </a:bodyPr>
          <a:lstStyle/>
          <a:p>
            <a:r>
              <a:rPr lang="en-US" sz="1200"/>
              <a:t>Users can see 
other users and can interact with each other</a:t>
            </a:r>
            <a:endParaRPr lang="en-ID" sz="1200" dirty="0"/>
          </a:p>
        </p:txBody>
      </p:sp>
      <p:sp>
        <p:nvSpPr>
          <p:cNvPr id="56" name="TextBox 55">
            <a:extLst>
              <a:ext uri="{FF2B5EF4-FFF2-40B4-BE49-F238E27FC236}">
                <a16:creationId xmlns:a16="http://schemas.microsoft.com/office/drawing/2014/main" id="{B21475B6-341C-5C05-D25F-0887B8DBA032}"/>
              </a:ext>
            </a:extLst>
          </p:cNvPr>
          <p:cNvSpPr txBox="1"/>
          <p:nvPr/>
        </p:nvSpPr>
        <p:spPr>
          <a:xfrm>
            <a:off x="5154001" y="7379171"/>
            <a:ext cx="2218073" cy="646331"/>
          </a:xfrm>
          <a:prstGeom prst="rect">
            <a:avLst/>
          </a:prstGeom>
          <a:noFill/>
        </p:spPr>
        <p:txBody>
          <a:bodyPr wrap="square">
            <a:spAutoFit/>
          </a:bodyPr>
          <a:lstStyle/>
          <a:p>
            <a:r>
              <a:rPr lang="en-US" sz="1200"/>
              <a:t>Users can choose 
Features in different areas of interest</a:t>
            </a:r>
            <a:endParaRPr lang="en-ID" sz="1200" dirty="0"/>
          </a:p>
        </p:txBody>
      </p:sp>
      <p:pic>
        <p:nvPicPr>
          <p:cNvPr id="2" name="Picture 1">
            <a:extLst>
              <a:ext uri="{FF2B5EF4-FFF2-40B4-BE49-F238E27FC236}">
                <a16:creationId xmlns:a16="http://schemas.microsoft.com/office/drawing/2014/main" id="{4EF9E1CB-8BFA-EF01-1D80-9C5FB061E057}"/>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329716" y="5715907"/>
            <a:ext cx="762528" cy="1516901"/>
          </a:xfrm>
          <a:prstGeom prst="rect">
            <a:avLst/>
          </a:prstGeom>
        </p:spPr>
      </p:pic>
      <p:sp>
        <p:nvSpPr>
          <p:cNvPr id="34" name="TextBox 33">
            <a:extLst>
              <a:ext uri="{FF2B5EF4-FFF2-40B4-BE49-F238E27FC236}">
                <a16:creationId xmlns:a16="http://schemas.microsoft.com/office/drawing/2014/main" id="{CEBDC731-53AE-85E5-D42E-D7A2D829E7A2}"/>
              </a:ext>
            </a:extLst>
          </p:cNvPr>
          <p:cNvSpPr txBox="1"/>
          <p:nvPr/>
        </p:nvSpPr>
        <p:spPr>
          <a:xfrm>
            <a:off x="7588204" y="7335752"/>
            <a:ext cx="2218073" cy="461665"/>
          </a:xfrm>
          <a:prstGeom prst="rect">
            <a:avLst/>
          </a:prstGeom>
          <a:noFill/>
        </p:spPr>
        <p:txBody>
          <a:bodyPr wrap="square">
            <a:spAutoFit/>
          </a:bodyPr>
          <a:lstStyle/>
          <a:p>
            <a:r>
              <a:rPr lang="en-US" sz="1200"/>
              <a:t>Users can choose 
Payment methods</a:t>
            </a:r>
            <a:endParaRPr lang="en-ID"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EF5477-51AA-192C-4E38-F93C68D1C7FD}"/>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42</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5" name="object 2">
            <a:extLst>
              <a:ext uri="{FF2B5EF4-FFF2-40B4-BE49-F238E27FC236}">
                <a16:creationId xmlns:a16="http://schemas.microsoft.com/office/drawing/2014/main" id="{80457930-2637-5D1E-FA21-03DBD2DB92A1}"/>
              </a:ext>
            </a:extLst>
          </p:cNvPr>
          <p:cNvSpPr txBox="1">
            <a:spLocks/>
          </p:cNvSpPr>
          <p:nvPr/>
        </p:nvSpPr>
        <p:spPr>
          <a:xfrm>
            <a:off x="1187061" y="1181735"/>
            <a:ext cx="6281495" cy="324448"/>
          </a:xfrm>
          <a:prstGeom prst="rect">
            <a:avLst/>
          </a:prstGeom>
        </p:spPr>
        <p:txBody>
          <a:bodyPr vert="horz" wrap="square" lIns="0" tIns="16510" rIns="0" bIns="0" rtlCol="0">
            <a:spAutoFit/>
          </a:bodyPr>
          <a:lstStyle>
            <a:lvl1pPr>
              <a:defRPr sz="3500" b="0" i="0">
                <a:solidFill>
                  <a:schemeClr val="tx1"/>
                </a:solidFill>
                <a:latin typeface="Trebuchet MS"/>
                <a:ea typeface="+mj-ea"/>
                <a:cs typeface="Trebuchet MS"/>
              </a:defRPr>
            </a:lvl1pPr>
          </a:lstStyle>
          <a:p>
            <a:pPr marL="12700" algn="l" defTabSz="914400">
              <a:spcBef>
                <a:spcPts val="130"/>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Sitemap</a:t>
            </a:r>
          </a:p>
        </p:txBody>
      </p:sp>
      <p:grpSp>
        <p:nvGrpSpPr>
          <p:cNvPr id="6" name="object 4">
            <a:extLst>
              <a:ext uri="{FF2B5EF4-FFF2-40B4-BE49-F238E27FC236}">
                <a16:creationId xmlns:a16="http://schemas.microsoft.com/office/drawing/2014/main" id="{9200977B-A73F-4DCB-DFBD-05A71CDCE5DD}"/>
              </a:ext>
            </a:extLst>
          </p:cNvPr>
          <p:cNvGrpSpPr/>
          <p:nvPr/>
        </p:nvGrpSpPr>
        <p:grpSpPr>
          <a:xfrm>
            <a:off x="8053706" y="915670"/>
            <a:ext cx="1014094" cy="532130"/>
            <a:chOff x="8267748" y="1535066"/>
            <a:chExt cx="1014094" cy="532130"/>
          </a:xfrm>
        </p:grpSpPr>
        <p:sp>
          <p:nvSpPr>
            <p:cNvPr id="7" name="object 5">
              <a:extLst>
                <a:ext uri="{FF2B5EF4-FFF2-40B4-BE49-F238E27FC236}">
                  <a16:creationId xmlns:a16="http://schemas.microsoft.com/office/drawing/2014/main" id="{247B7937-9CED-AD0B-AB46-B4B1198358F8}"/>
                </a:ext>
              </a:extLst>
            </p:cNvPr>
            <p:cNvSpPr/>
            <p:nvPr/>
          </p:nvSpPr>
          <p:spPr>
            <a:xfrm>
              <a:off x="8449579" y="1716896"/>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9"/>
                  </a:lnTo>
                  <a:lnTo>
                    <a:pt x="1496" y="11634"/>
                  </a:lnTo>
                  <a:lnTo>
                    <a:pt x="5579" y="5579"/>
                  </a:lnTo>
                  <a:lnTo>
                    <a:pt x="11634" y="1497"/>
                  </a:lnTo>
                  <a:lnTo>
                    <a:pt x="19049" y="0"/>
                  </a:lnTo>
                  <a:lnTo>
                    <a:pt x="812598" y="0"/>
                  </a:lnTo>
                  <a:lnTo>
                    <a:pt x="820013" y="1497"/>
                  </a:lnTo>
                  <a:lnTo>
                    <a:pt x="826069" y="5579"/>
                  </a:lnTo>
                  <a:lnTo>
                    <a:pt x="830151" y="11634"/>
                  </a:lnTo>
                  <a:lnTo>
                    <a:pt x="831648" y="19049"/>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dirty="0"/>
                <a:t>2</a:t>
              </a:r>
              <a:endParaRPr dirty="0"/>
            </a:p>
          </p:txBody>
        </p:sp>
        <p:sp>
          <p:nvSpPr>
            <p:cNvPr id="8" name="object 6">
              <a:extLst>
                <a:ext uri="{FF2B5EF4-FFF2-40B4-BE49-F238E27FC236}">
                  <a16:creationId xmlns:a16="http://schemas.microsoft.com/office/drawing/2014/main" id="{7E28DC9C-2D3B-589A-3197-92B8F127BA99}"/>
                </a:ext>
              </a:extLst>
            </p:cNvPr>
            <p:cNvSpPr/>
            <p:nvPr/>
          </p:nvSpPr>
          <p:spPr>
            <a:xfrm>
              <a:off x="8267748" y="1535066"/>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9" name="object 7">
              <a:extLst>
                <a:ext uri="{FF2B5EF4-FFF2-40B4-BE49-F238E27FC236}">
                  <a16:creationId xmlns:a16="http://schemas.microsoft.com/office/drawing/2014/main" id="{3BC6BAFA-3405-FB5A-FCB3-ABC927A17A26}"/>
                </a:ext>
              </a:extLst>
            </p:cNvPr>
            <p:cNvPicPr/>
            <p:nvPr/>
          </p:nvPicPr>
          <p:blipFill>
            <a:blip r:embed="rId2" cstate="print"/>
            <a:stretch>
              <a:fillRect/>
            </a:stretch>
          </p:blipFill>
          <p:spPr>
            <a:xfrm>
              <a:off x="8430626" y="1625553"/>
              <a:ext cx="108584" cy="165592"/>
            </a:xfrm>
            <a:prstGeom prst="rect">
              <a:avLst/>
            </a:prstGeom>
          </p:spPr>
        </p:pic>
      </p:grpSp>
      <p:pic>
        <p:nvPicPr>
          <p:cNvPr id="10" name="Picture 9">
            <a:extLst>
              <a:ext uri="{FF2B5EF4-FFF2-40B4-BE49-F238E27FC236}">
                <a16:creationId xmlns:a16="http://schemas.microsoft.com/office/drawing/2014/main" id="{16158E29-BE94-010D-0F10-D6F53EDB7AA7}"/>
              </a:ext>
            </a:extLst>
          </p:cNvPr>
          <p:cNvPicPr>
            <a:picLocks noChangeAspect="1"/>
          </p:cNvPicPr>
          <p:nvPr/>
        </p:nvPicPr>
        <p:blipFill>
          <a:blip r:embed="rId3"/>
          <a:stretch>
            <a:fillRect/>
          </a:stretch>
        </p:blipFill>
        <p:spPr>
          <a:xfrm>
            <a:off x="1096939" y="2560106"/>
            <a:ext cx="7864522" cy="4938188"/>
          </a:xfrm>
          <a:prstGeom prst="rect">
            <a:avLst/>
          </a:prstGeom>
        </p:spPr>
      </p:pic>
    </p:spTree>
    <p:extLst>
      <p:ext uri="{BB962C8B-B14F-4D97-AF65-F5344CB8AC3E}">
        <p14:creationId xmlns:p14="http://schemas.microsoft.com/office/powerpoint/2010/main" val="4203104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4094" cy="532130"/>
            <a:chOff x="5981679" y="1348364"/>
            <a:chExt cx="1014094" cy="53213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43</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 Login/ </a:t>
            </a:r>
            <a:r>
              <a:rPr lang="en-US" dirty="0" err="1"/>
              <a:t>Registrasi</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dirty="0"/>
              <a:t>Button</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username</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Password</a:t>
            </a:r>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i-FI"/>
              <a:t>Login menu display</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6128" y="2780181"/>
            <a:ext cx="2897789" cy="574429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4094" cy="532130"/>
            <a:chOff x="5981679" y="1348364"/>
            <a:chExt cx="1014094" cy="53213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44</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Main Menu</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a:t>Button
Various menus</a:t>
            </a: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Display various menus</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947" y="3037918"/>
            <a:ext cx="2712150" cy="5252843"/>
          </a:xfrm>
          <a:prstGeom prst="rect">
            <a:avLst/>
          </a:prstGeom>
        </p:spPr>
      </p:pic>
    </p:spTree>
    <p:extLst>
      <p:ext uri="{BB962C8B-B14F-4D97-AF65-F5344CB8AC3E}">
        <p14:creationId xmlns:p14="http://schemas.microsoft.com/office/powerpoint/2010/main" val="184901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4094" cy="532130"/>
            <a:chOff x="5981679" y="1348364"/>
            <a:chExt cx="1014094" cy="53213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45</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3</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Features of Talent Interest</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a:t>Button
Some Methods of Talent Interest</a:t>
            </a: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Kinds Multiple features ask for talent</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7790" y="2691912"/>
            <a:ext cx="2945597" cy="5704979"/>
          </a:xfrm>
          <a:prstGeom prst="rect">
            <a:avLst/>
          </a:prstGeom>
        </p:spPr>
      </p:pic>
    </p:spTree>
    <p:extLst>
      <p:ext uri="{BB962C8B-B14F-4D97-AF65-F5344CB8AC3E}">
        <p14:creationId xmlns:p14="http://schemas.microsoft.com/office/powerpoint/2010/main" val="638972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3681" cy="532350"/>
            <a:chOff x="5981679" y="1348364"/>
            <a:chExt cx="1013681" cy="53235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46</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4</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Fitur </a:t>
            </a:r>
            <a:r>
              <a:rPr lang="en-US" dirty="0" err="1"/>
              <a:t>Pengguna</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dirty="0"/>
              <a:t>Button</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err="1"/>
              <a:t>Profil</a:t>
            </a:r>
            <a:r>
              <a:rPr lang="en-US" sz="700" dirty="0"/>
              <a:t> </a:t>
            </a:r>
            <a:r>
              <a:rPr lang="en-US" sz="700" dirty="0" err="1"/>
              <a:t>Pengguna</a:t>
            </a: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i-FI" dirty="0"/>
              <a:t>Tampilan menu ini dapat melihat </a:t>
            </a:r>
          </a:p>
          <a:p>
            <a:pPr algn="ctr"/>
            <a:r>
              <a:rPr lang="fi-FI" dirty="0"/>
              <a:t>profil pengguna dan dapat saling berinteraksi</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1132" y="2727985"/>
            <a:ext cx="2867781" cy="5704889"/>
          </a:xfrm>
          <a:prstGeom prst="rect">
            <a:avLst/>
          </a:prstGeom>
        </p:spPr>
      </p:pic>
    </p:spTree>
    <p:extLst>
      <p:ext uri="{BB962C8B-B14F-4D97-AF65-F5344CB8AC3E}">
        <p14:creationId xmlns:p14="http://schemas.microsoft.com/office/powerpoint/2010/main" val="2685969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3681" cy="532350"/>
            <a:chOff x="5981679" y="1348364"/>
            <a:chExt cx="1013681" cy="53235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4</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Payment Methods</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a:t>Button
Payment Methods
multiple Methods*</a:t>
            </a: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This view shows the features 
Payment methods</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1132" y="2727985"/>
            <a:ext cx="2867780" cy="5704889"/>
          </a:xfrm>
          <a:prstGeom prst="rect">
            <a:avLst/>
          </a:prstGeom>
        </p:spPr>
      </p:pic>
    </p:spTree>
    <p:extLst>
      <p:ext uri="{BB962C8B-B14F-4D97-AF65-F5344CB8AC3E}">
        <p14:creationId xmlns:p14="http://schemas.microsoft.com/office/powerpoint/2010/main" val="4232743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9762" y="784303"/>
            <a:ext cx="5364393" cy="8470900"/>
          </a:xfrm>
          <a:prstGeom prst="rect">
            <a:avLst/>
          </a:prstGeom>
        </p:spPr>
      </p:pic>
      <p:sp>
        <p:nvSpPr>
          <p:cNvPr id="3" name="object 3"/>
          <p:cNvSpPr/>
          <p:nvPr/>
        </p:nvSpPr>
        <p:spPr>
          <a:xfrm>
            <a:off x="8161656" y="391795"/>
            <a:ext cx="906144" cy="8472805"/>
          </a:xfrm>
          <a:custGeom>
            <a:avLst/>
            <a:gdLst/>
            <a:ahLst/>
            <a:cxnLst/>
            <a:rect l="l" t="t" r="r" b="b"/>
            <a:pathLst>
              <a:path w="906145" h="8472805">
                <a:moveTo>
                  <a:pt x="282422" y="7907807"/>
                </a:moveTo>
                <a:lnTo>
                  <a:pt x="0" y="7907807"/>
                </a:lnTo>
                <a:lnTo>
                  <a:pt x="0" y="8190230"/>
                </a:lnTo>
                <a:lnTo>
                  <a:pt x="282422" y="8190230"/>
                </a:lnTo>
                <a:lnTo>
                  <a:pt x="282422" y="7907807"/>
                </a:lnTo>
                <a:close/>
              </a:path>
              <a:path w="906145" h="8472805">
                <a:moveTo>
                  <a:pt x="905827" y="3266338"/>
                </a:moveTo>
                <a:lnTo>
                  <a:pt x="878497" y="3300107"/>
                </a:lnTo>
                <a:lnTo>
                  <a:pt x="849439" y="3340697"/>
                </a:lnTo>
                <a:lnTo>
                  <a:pt x="822909" y="3382822"/>
                </a:lnTo>
                <a:lnTo>
                  <a:pt x="798944" y="3426358"/>
                </a:lnTo>
                <a:lnTo>
                  <a:pt x="777595" y="3471214"/>
                </a:lnTo>
                <a:lnTo>
                  <a:pt x="758926" y="3517265"/>
                </a:lnTo>
                <a:lnTo>
                  <a:pt x="742988" y="3564407"/>
                </a:lnTo>
                <a:lnTo>
                  <a:pt x="729830" y="3612540"/>
                </a:lnTo>
                <a:lnTo>
                  <a:pt x="719505" y="3661537"/>
                </a:lnTo>
                <a:lnTo>
                  <a:pt x="712063" y="3711308"/>
                </a:lnTo>
                <a:lnTo>
                  <a:pt x="707567" y="3761727"/>
                </a:lnTo>
                <a:lnTo>
                  <a:pt x="706056" y="3812692"/>
                </a:lnTo>
                <a:lnTo>
                  <a:pt x="707529" y="3863035"/>
                </a:lnTo>
                <a:lnTo>
                  <a:pt x="711911" y="3912781"/>
                </a:lnTo>
                <a:lnTo>
                  <a:pt x="719162" y="3961841"/>
                </a:lnTo>
                <a:lnTo>
                  <a:pt x="729234" y="4010114"/>
                </a:lnTo>
                <a:lnTo>
                  <a:pt x="742086" y="4057510"/>
                </a:lnTo>
                <a:lnTo>
                  <a:pt x="757656" y="4103928"/>
                </a:lnTo>
                <a:lnTo>
                  <a:pt x="775919" y="4149267"/>
                </a:lnTo>
                <a:lnTo>
                  <a:pt x="796810" y="4193438"/>
                </a:lnTo>
                <a:lnTo>
                  <a:pt x="820293" y="4236326"/>
                </a:lnTo>
                <a:lnTo>
                  <a:pt x="765924" y="4236326"/>
                </a:lnTo>
                <a:lnTo>
                  <a:pt x="719429" y="4238536"/>
                </a:lnTo>
                <a:lnTo>
                  <a:pt x="674166" y="4245051"/>
                </a:lnTo>
                <a:lnTo>
                  <a:pt x="630339" y="4255668"/>
                </a:lnTo>
                <a:lnTo>
                  <a:pt x="588162" y="4270172"/>
                </a:lnTo>
                <a:lnTo>
                  <a:pt x="547839" y="4288358"/>
                </a:lnTo>
                <a:lnTo>
                  <a:pt x="509562" y="4310024"/>
                </a:lnTo>
                <a:lnTo>
                  <a:pt x="473544" y="4334980"/>
                </a:lnTo>
                <a:lnTo>
                  <a:pt x="439991" y="4362996"/>
                </a:lnTo>
                <a:lnTo>
                  <a:pt x="409092" y="4393895"/>
                </a:lnTo>
                <a:lnTo>
                  <a:pt x="381076" y="4427448"/>
                </a:lnTo>
                <a:lnTo>
                  <a:pt x="356120" y="4463466"/>
                </a:lnTo>
                <a:lnTo>
                  <a:pt x="334454" y="4501743"/>
                </a:lnTo>
                <a:lnTo>
                  <a:pt x="316268" y="4542066"/>
                </a:lnTo>
                <a:lnTo>
                  <a:pt x="301764" y="4584243"/>
                </a:lnTo>
                <a:lnTo>
                  <a:pt x="291160" y="4628070"/>
                </a:lnTo>
                <a:lnTo>
                  <a:pt x="284632" y="4673333"/>
                </a:lnTo>
                <a:lnTo>
                  <a:pt x="282422" y="4719828"/>
                </a:lnTo>
                <a:lnTo>
                  <a:pt x="282422" y="6354483"/>
                </a:lnTo>
                <a:lnTo>
                  <a:pt x="288505" y="6395415"/>
                </a:lnTo>
                <a:lnTo>
                  <a:pt x="306146" y="6432855"/>
                </a:lnTo>
                <a:lnTo>
                  <a:pt x="564845" y="6820903"/>
                </a:lnTo>
                <a:lnTo>
                  <a:pt x="564845" y="8331441"/>
                </a:lnTo>
                <a:lnTo>
                  <a:pt x="572033" y="8376056"/>
                </a:lnTo>
                <a:lnTo>
                  <a:pt x="592061" y="8414817"/>
                </a:lnTo>
                <a:lnTo>
                  <a:pt x="622617" y="8445398"/>
                </a:lnTo>
                <a:lnTo>
                  <a:pt x="661377" y="8465452"/>
                </a:lnTo>
                <a:lnTo>
                  <a:pt x="706056" y="8472653"/>
                </a:lnTo>
                <a:lnTo>
                  <a:pt x="905827" y="8472653"/>
                </a:lnTo>
                <a:lnTo>
                  <a:pt x="905827" y="8190230"/>
                </a:lnTo>
                <a:lnTo>
                  <a:pt x="847267" y="8190230"/>
                </a:lnTo>
                <a:lnTo>
                  <a:pt x="847267" y="6778117"/>
                </a:lnTo>
                <a:lnTo>
                  <a:pt x="841171" y="6737185"/>
                </a:lnTo>
                <a:lnTo>
                  <a:pt x="823544" y="6699745"/>
                </a:lnTo>
                <a:lnTo>
                  <a:pt x="564845" y="6311697"/>
                </a:lnTo>
                <a:lnTo>
                  <a:pt x="564845" y="4719828"/>
                </a:lnTo>
                <a:lnTo>
                  <a:pt x="570166" y="4673790"/>
                </a:lnTo>
                <a:lnTo>
                  <a:pt x="585317" y="4631487"/>
                </a:lnTo>
                <a:lnTo>
                  <a:pt x="609079" y="4594149"/>
                </a:lnTo>
                <a:lnTo>
                  <a:pt x="640245" y="4562983"/>
                </a:lnTo>
                <a:lnTo>
                  <a:pt x="677583" y="4539221"/>
                </a:lnTo>
                <a:lnTo>
                  <a:pt x="719886" y="4524070"/>
                </a:lnTo>
                <a:lnTo>
                  <a:pt x="765924" y="4518749"/>
                </a:lnTo>
                <a:lnTo>
                  <a:pt x="905827" y="4518749"/>
                </a:lnTo>
                <a:lnTo>
                  <a:pt x="905827" y="3266338"/>
                </a:lnTo>
                <a:close/>
              </a:path>
              <a:path w="906145" h="8472805">
                <a:moveTo>
                  <a:pt x="905827" y="1239888"/>
                </a:moveTo>
                <a:lnTo>
                  <a:pt x="903744" y="1242656"/>
                </a:lnTo>
                <a:lnTo>
                  <a:pt x="905827" y="1244206"/>
                </a:lnTo>
                <a:lnTo>
                  <a:pt x="905827" y="1239888"/>
                </a:lnTo>
                <a:close/>
              </a:path>
              <a:path w="906145" h="8472805">
                <a:moveTo>
                  <a:pt x="905827" y="0"/>
                </a:moveTo>
                <a:lnTo>
                  <a:pt x="564845" y="0"/>
                </a:lnTo>
                <a:lnTo>
                  <a:pt x="520166" y="7200"/>
                </a:lnTo>
                <a:lnTo>
                  <a:pt x="481406" y="27254"/>
                </a:lnTo>
                <a:lnTo>
                  <a:pt x="450850" y="57823"/>
                </a:lnTo>
                <a:lnTo>
                  <a:pt x="430822" y="96583"/>
                </a:lnTo>
                <a:lnTo>
                  <a:pt x="423633" y="141211"/>
                </a:lnTo>
                <a:lnTo>
                  <a:pt x="423633" y="2118156"/>
                </a:lnTo>
                <a:lnTo>
                  <a:pt x="430822" y="2162772"/>
                </a:lnTo>
                <a:lnTo>
                  <a:pt x="450850" y="2201545"/>
                </a:lnTo>
                <a:lnTo>
                  <a:pt x="481406" y="2232114"/>
                </a:lnTo>
                <a:lnTo>
                  <a:pt x="520166" y="2252167"/>
                </a:lnTo>
                <a:lnTo>
                  <a:pt x="564845" y="2259368"/>
                </a:lnTo>
                <a:lnTo>
                  <a:pt x="905827" y="2259368"/>
                </a:lnTo>
                <a:lnTo>
                  <a:pt x="905827" y="1976945"/>
                </a:lnTo>
                <a:lnTo>
                  <a:pt x="706056" y="1976945"/>
                </a:lnTo>
                <a:lnTo>
                  <a:pt x="706056" y="282422"/>
                </a:lnTo>
                <a:lnTo>
                  <a:pt x="905827" y="282422"/>
                </a:lnTo>
                <a:lnTo>
                  <a:pt x="905827" y="0"/>
                </a:lnTo>
                <a:close/>
              </a:path>
            </a:pathLst>
          </a:custGeom>
          <a:solidFill>
            <a:srgbClr val="000000">
              <a:alpha val="8628"/>
            </a:srgbClr>
          </a:solidFill>
        </p:spPr>
        <p:txBody>
          <a:bodyPr wrap="square" lIns="0" tIns="0" rIns="0" bIns="0" rtlCol="0"/>
          <a:lstStyle/>
          <a:p>
            <a:endParaRPr sz="1154"/>
          </a:p>
        </p:txBody>
      </p:sp>
      <p:sp>
        <p:nvSpPr>
          <p:cNvPr id="9" name="Slide Number Placeholder 8">
            <a:extLst>
              <a:ext uri="{FF2B5EF4-FFF2-40B4-BE49-F238E27FC236}">
                <a16:creationId xmlns:a16="http://schemas.microsoft.com/office/drawing/2014/main" id="{8FA78243-1984-69B1-AF85-B6FE84EB96AC}"/>
              </a:ext>
            </a:extLst>
          </p:cNvPr>
          <p:cNvSpPr>
            <a:spLocks noGrp="1"/>
          </p:cNvSpPr>
          <p:nvPr>
            <p:ph type="sldNum" sz="quarter" idx="7"/>
          </p:nvPr>
        </p:nvSpPr>
        <p:spPr>
          <a:xfrm>
            <a:off x="4080193" y="926790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48</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47599" y="1132670"/>
            <a:ext cx="5006435"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Qual &amp; Quant</a:t>
            </a:r>
          </a:p>
        </p:txBody>
      </p:sp>
      <p:sp>
        <p:nvSpPr>
          <p:cNvPr id="6" name="object 6"/>
          <p:cNvSpPr txBox="1"/>
          <p:nvPr/>
        </p:nvSpPr>
        <p:spPr>
          <a:xfrm>
            <a:off x="1143000" y="2648109"/>
            <a:ext cx="1958339"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QUALITATIVE RESEARCH</a:t>
            </a:r>
          </a:p>
        </p:txBody>
      </p:sp>
      <p:sp>
        <p:nvSpPr>
          <p:cNvPr id="7" name="object 7"/>
          <p:cNvSpPr txBox="1"/>
          <p:nvPr/>
        </p:nvSpPr>
        <p:spPr>
          <a:xfrm>
            <a:off x="1191565" y="5231349"/>
            <a:ext cx="122174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USER REVIEWS</a:t>
            </a:r>
            <a:endParaRPr sz="1201">
              <a:latin typeface="Verdana"/>
              <a:cs typeface="Verdana"/>
            </a:endParaRPr>
          </a:p>
        </p:txBody>
      </p:sp>
      <p:sp>
        <p:nvSpPr>
          <p:cNvPr id="18" name="object 18"/>
          <p:cNvSpPr txBox="1"/>
          <p:nvPr/>
        </p:nvSpPr>
        <p:spPr>
          <a:xfrm>
            <a:off x="4724400" y="2622236"/>
            <a:ext cx="208026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QUANTITATIVE RESEARCH</a:t>
            </a:r>
          </a:p>
        </p:txBody>
      </p:sp>
      <p:sp>
        <p:nvSpPr>
          <p:cNvPr id="44" name="object 44"/>
          <p:cNvSpPr txBox="1"/>
          <p:nvPr/>
        </p:nvSpPr>
        <p:spPr>
          <a:xfrm>
            <a:off x="1456371" y="2922590"/>
            <a:ext cx="1061086" cy="197618"/>
          </a:xfrm>
          <a:prstGeom prst="rect">
            <a:avLst/>
          </a:prstGeom>
        </p:spPr>
        <p:txBody>
          <a:bodyPr vert="horz" wrap="square" lIns="0" tIns="12700" rIns="0" bIns="0" rtlCol="0">
            <a:spAutoFit/>
          </a:bodyPr>
          <a:lstStyle/>
          <a:p>
            <a:pPr marL="12701">
              <a:spcBef>
                <a:spcPts val="100"/>
              </a:spcBef>
            </a:pPr>
            <a:r>
              <a:rPr sz="1201" dirty="0">
                <a:latin typeface="Trebuchet MS"/>
                <a:cs typeface="Trebuchet MS"/>
              </a:rPr>
              <a:t>Focus on "why"</a:t>
            </a:r>
          </a:p>
        </p:txBody>
      </p:sp>
      <p:sp>
        <p:nvSpPr>
          <p:cNvPr id="45" name="object 45"/>
          <p:cNvSpPr txBox="1"/>
          <p:nvPr/>
        </p:nvSpPr>
        <p:spPr>
          <a:xfrm>
            <a:off x="5035027" y="2922337"/>
            <a:ext cx="3152024" cy="197618"/>
          </a:xfrm>
          <a:prstGeom prst="rect">
            <a:avLst/>
          </a:prstGeom>
        </p:spPr>
        <p:txBody>
          <a:bodyPr vert="horz" wrap="square" lIns="0" tIns="12700" rIns="0" bIns="0" rtlCol="0">
            <a:spAutoFit/>
          </a:bodyPr>
          <a:lstStyle/>
          <a:p>
            <a:pPr marL="12701">
              <a:spcBef>
                <a:spcPts val="100"/>
              </a:spcBef>
            </a:pPr>
            <a:r>
              <a:rPr sz="1201" dirty="0">
                <a:latin typeface="Trebuchet MS"/>
                <a:cs typeface="Trebuchet MS"/>
              </a:rPr>
              <a:t>Focus on "how many" &amp; "how much"</a:t>
            </a:r>
          </a:p>
        </p:txBody>
      </p:sp>
      <p:sp>
        <p:nvSpPr>
          <p:cNvPr id="47" name="object 47"/>
          <p:cNvSpPr txBox="1"/>
          <p:nvPr/>
        </p:nvSpPr>
        <p:spPr>
          <a:xfrm>
            <a:off x="1453627" y="3208479"/>
            <a:ext cx="1644015"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I</a:t>
            </a:r>
            <a:r>
              <a:rPr sz="1201" dirty="0">
                <a:latin typeface="Trebuchet MS"/>
                <a:cs typeface="Trebuchet MS"/>
              </a:rPr>
              <a:t>nform design decisions</a:t>
            </a:r>
          </a:p>
        </p:txBody>
      </p:sp>
      <p:sp>
        <p:nvSpPr>
          <p:cNvPr id="48" name="object 48"/>
          <p:cNvSpPr txBox="1"/>
          <p:nvPr/>
        </p:nvSpPr>
        <p:spPr>
          <a:xfrm>
            <a:off x="1453627" y="3525213"/>
            <a:ext cx="3013822" cy="197490"/>
          </a:xfrm>
          <a:prstGeom prst="rect">
            <a:avLst/>
          </a:prstGeom>
        </p:spPr>
        <p:txBody>
          <a:bodyPr vert="horz" wrap="square" lIns="0" tIns="12700" rIns="0" bIns="0" rtlCol="0">
            <a:spAutoFit/>
          </a:bodyPr>
          <a:lstStyle/>
          <a:p>
            <a:pPr marL="12701">
              <a:spcBef>
                <a:spcPts val="100"/>
              </a:spcBef>
            </a:pPr>
            <a:r>
              <a:rPr lang="en-US" sz="1200" dirty="0">
                <a:latin typeface="Trebuchet MS"/>
                <a:cs typeface="Trebuchet MS"/>
              </a:rPr>
              <a:t>I</a:t>
            </a:r>
            <a:r>
              <a:rPr sz="1200" dirty="0">
                <a:latin typeface="Trebuchet MS"/>
                <a:cs typeface="Trebuchet MS"/>
              </a:rPr>
              <a:t>dentify usability issuesand find solutions</a:t>
            </a:r>
          </a:p>
        </p:txBody>
      </p:sp>
      <p:sp>
        <p:nvSpPr>
          <p:cNvPr id="49" name="object 49"/>
          <p:cNvSpPr txBox="1"/>
          <p:nvPr/>
        </p:nvSpPr>
        <p:spPr>
          <a:xfrm>
            <a:off x="1447800" y="3826331"/>
            <a:ext cx="3200400" cy="632545"/>
          </a:xfrm>
          <a:prstGeom prst="rect">
            <a:avLst/>
          </a:prstGeom>
        </p:spPr>
        <p:txBody>
          <a:bodyPr vert="horz" wrap="square" lIns="0" tIns="12700" rIns="0" bIns="0" rtlCol="0">
            <a:spAutoFit/>
          </a:bodyPr>
          <a:lstStyle/>
          <a:p>
            <a:pPr marL="12701" marR="5081">
              <a:lnSpc>
                <a:spcPct val="114599"/>
              </a:lnSpc>
              <a:spcBef>
                <a:spcPts val="100"/>
              </a:spcBef>
            </a:pPr>
            <a:r>
              <a:rPr sz="1201" dirty="0">
                <a:latin typeface="Trebuchet MS"/>
                <a:cs typeface="Trebuchet MS"/>
              </a:rPr>
              <a:t>Findings based on the researcher’s  impressions, interpretations, and</a:t>
            </a:r>
            <a:r>
              <a:rPr lang="en-US" sz="1201" dirty="0">
                <a:latin typeface="Trebuchet MS"/>
                <a:cs typeface="Trebuchet MS"/>
              </a:rPr>
              <a:t> </a:t>
            </a:r>
            <a:r>
              <a:rPr lang="en-ID" sz="1201" dirty="0">
                <a:uFill>
                  <a:solidFill>
                    <a:srgbClr val="000000"/>
                  </a:solidFill>
                </a:uFill>
                <a:latin typeface="Trebuchet MS"/>
                <a:cs typeface="Trebuchet MS"/>
              </a:rPr>
              <a:t>prior knowledge</a:t>
            </a:r>
            <a:endParaRPr sz="1201" dirty="0">
              <a:latin typeface="Trebuchet MS"/>
              <a:cs typeface="Trebuchet MS"/>
            </a:endParaRPr>
          </a:p>
        </p:txBody>
      </p:sp>
      <p:sp>
        <p:nvSpPr>
          <p:cNvPr id="52" name="object 52"/>
          <p:cNvSpPr txBox="1"/>
          <p:nvPr/>
        </p:nvSpPr>
        <p:spPr>
          <a:xfrm>
            <a:off x="5035027" y="3208479"/>
            <a:ext cx="3381235"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E</a:t>
            </a:r>
            <a:r>
              <a:rPr sz="1201" dirty="0">
                <a:latin typeface="Trebuchet MS"/>
                <a:cs typeface="Trebuchet MS"/>
              </a:rPr>
              <a:t>valuate the usability of an existing site</a:t>
            </a:r>
          </a:p>
        </p:txBody>
      </p:sp>
      <p:sp>
        <p:nvSpPr>
          <p:cNvPr id="53" name="object 53"/>
          <p:cNvSpPr txBox="1"/>
          <p:nvPr/>
        </p:nvSpPr>
        <p:spPr>
          <a:xfrm>
            <a:off x="4989148" y="3488659"/>
            <a:ext cx="4213416"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T</a:t>
            </a:r>
            <a:r>
              <a:rPr sz="1201" dirty="0">
                <a:latin typeface="Trebuchet MS"/>
                <a:cs typeface="Trebuchet MS"/>
              </a:rPr>
              <a:t>rack usability over time</a:t>
            </a:r>
          </a:p>
        </p:txBody>
      </p:sp>
      <p:sp>
        <p:nvSpPr>
          <p:cNvPr id="54" name="object 54"/>
          <p:cNvSpPr txBox="1"/>
          <p:nvPr/>
        </p:nvSpPr>
        <p:spPr>
          <a:xfrm>
            <a:off x="5029200" y="3812416"/>
            <a:ext cx="3973054"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C</a:t>
            </a:r>
            <a:r>
              <a:rPr sz="1201" dirty="0">
                <a:latin typeface="Trebuchet MS"/>
                <a:cs typeface="Trebuchet MS"/>
              </a:rPr>
              <a:t>ompare site with competitors</a:t>
            </a:r>
          </a:p>
        </p:txBody>
      </p:sp>
      <p:grpSp>
        <p:nvGrpSpPr>
          <p:cNvPr id="55" name="object 55"/>
          <p:cNvGrpSpPr/>
          <p:nvPr/>
        </p:nvGrpSpPr>
        <p:grpSpPr>
          <a:xfrm>
            <a:off x="8053706" y="923168"/>
            <a:ext cx="1013681" cy="532351"/>
            <a:chOff x="5981679" y="1510211"/>
            <a:chExt cx="1013681" cy="532351"/>
          </a:xfrm>
        </p:grpSpPr>
        <p:sp>
          <p:nvSpPr>
            <p:cNvPr id="56" name="object 56"/>
            <p:cNvSpPr/>
            <p:nvPr/>
          </p:nvSpPr>
          <p:spPr>
            <a:xfrm>
              <a:off x="6163510" y="1692042"/>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12</a:t>
              </a:r>
              <a:endParaRPr dirty="0"/>
            </a:p>
          </p:txBody>
        </p:sp>
        <p:sp>
          <p:nvSpPr>
            <p:cNvPr id="57" name="object 57"/>
            <p:cNvSpPr/>
            <p:nvPr/>
          </p:nvSpPr>
          <p:spPr>
            <a:xfrm>
              <a:off x="5981679" y="1510211"/>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8" name="object 58"/>
            <p:cNvPicPr/>
            <p:nvPr/>
          </p:nvPicPr>
          <p:blipFill>
            <a:blip r:embed="rId2" cstate="print"/>
            <a:stretch>
              <a:fillRect/>
            </a:stretch>
          </p:blipFill>
          <p:spPr>
            <a:xfrm>
              <a:off x="6144557" y="1600699"/>
              <a:ext cx="108584" cy="165592"/>
            </a:xfrm>
            <a:prstGeom prst="rect">
              <a:avLst/>
            </a:prstGeom>
          </p:spPr>
        </p:pic>
      </p:grpSp>
      <p:sp>
        <p:nvSpPr>
          <p:cNvPr id="63" name="Slide Number Placeholder 62">
            <a:extLst>
              <a:ext uri="{FF2B5EF4-FFF2-40B4-BE49-F238E27FC236}">
                <a16:creationId xmlns:a16="http://schemas.microsoft.com/office/drawing/2014/main" id="{3153CD16-0A90-BB93-854D-E45BBDFF3850}"/>
              </a:ext>
            </a:extLst>
          </p:cNvPr>
          <p:cNvSpPr>
            <a:spLocks noGrp="1"/>
          </p:cNvSpPr>
          <p:nvPr>
            <p:ph type="sldNum" sz="quarter" idx="7"/>
          </p:nvPr>
        </p:nvSpPr>
        <p:spPr>
          <a:xfrm>
            <a:off x="4141985" y="9277968"/>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59" name="Rectangle 58">
            <a:extLst>
              <a:ext uri="{FF2B5EF4-FFF2-40B4-BE49-F238E27FC236}">
                <a16:creationId xmlns:a16="http://schemas.microsoft.com/office/drawing/2014/main" id="{55D062D1-EF6A-D54E-FE17-11F798826118}"/>
              </a:ext>
            </a:extLst>
          </p:cNvPr>
          <p:cNvSpPr/>
          <p:nvPr/>
        </p:nvSpPr>
        <p:spPr>
          <a:xfrm>
            <a:off x="1147599" y="5697395"/>
            <a:ext cx="7929726" cy="3119918"/>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a:t>The reason I use quantitative research is because this research can focus deeply on the experience and feature features for users. One of them uses the AB Testing method, which is a method that is suitable for checking learning game systems whose function is to understand experience, identify needs, and as a comparison tool against similar systems with the latest systems based on what is needed by users.</a:t>
            </a:r>
            <a:endParaRPr lang="en-US" sz="1600" dirty="0"/>
          </a:p>
        </p:txBody>
      </p:sp>
      <p:sp>
        <p:nvSpPr>
          <p:cNvPr id="64" name="object 46">
            <a:extLst>
              <a:ext uri="{FF2B5EF4-FFF2-40B4-BE49-F238E27FC236}">
                <a16:creationId xmlns:a16="http://schemas.microsoft.com/office/drawing/2014/main" id="{7AFED4AC-3569-48B8-4359-E2FF35F0D124}"/>
              </a:ext>
            </a:extLst>
          </p:cNvPr>
          <p:cNvSpPr/>
          <p:nvPr/>
        </p:nvSpPr>
        <p:spPr>
          <a:xfrm>
            <a:off x="4724400" y="2922337"/>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65" name="object 46">
            <a:extLst>
              <a:ext uri="{FF2B5EF4-FFF2-40B4-BE49-F238E27FC236}">
                <a16:creationId xmlns:a16="http://schemas.microsoft.com/office/drawing/2014/main" id="{407C2A40-9BEE-1631-7CEC-866C4101845B}"/>
              </a:ext>
            </a:extLst>
          </p:cNvPr>
          <p:cNvSpPr/>
          <p:nvPr/>
        </p:nvSpPr>
        <p:spPr>
          <a:xfrm>
            <a:off x="4724400" y="32070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66" name="object 46">
            <a:extLst>
              <a:ext uri="{FF2B5EF4-FFF2-40B4-BE49-F238E27FC236}">
                <a16:creationId xmlns:a16="http://schemas.microsoft.com/office/drawing/2014/main" id="{88AB1A28-6183-8EDA-CE28-FE78A23C5090}"/>
              </a:ext>
            </a:extLst>
          </p:cNvPr>
          <p:cNvSpPr/>
          <p:nvPr/>
        </p:nvSpPr>
        <p:spPr>
          <a:xfrm>
            <a:off x="4724400" y="35113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67" name="object 46">
            <a:extLst>
              <a:ext uri="{FF2B5EF4-FFF2-40B4-BE49-F238E27FC236}">
                <a16:creationId xmlns:a16="http://schemas.microsoft.com/office/drawing/2014/main" id="{2037F7BC-2513-B8A6-47B9-001138D7F43C}"/>
              </a:ext>
            </a:extLst>
          </p:cNvPr>
          <p:cNvSpPr/>
          <p:nvPr/>
        </p:nvSpPr>
        <p:spPr>
          <a:xfrm>
            <a:off x="4724400" y="38161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2" name="object 46">
            <a:extLst>
              <a:ext uri="{FF2B5EF4-FFF2-40B4-BE49-F238E27FC236}">
                <a16:creationId xmlns:a16="http://schemas.microsoft.com/office/drawing/2014/main" id="{3F63FBCC-E41D-BE83-D3A7-E10F2F7D7CA9}"/>
              </a:ext>
            </a:extLst>
          </p:cNvPr>
          <p:cNvSpPr/>
          <p:nvPr/>
        </p:nvSpPr>
        <p:spPr>
          <a:xfrm>
            <a:off x="1143000" y="2922337"/>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3" name="object 46">
            <a:extLst>
              <a:ext uri="{FF2B5EF4-FFF2-40B4-BE49-F238E27FC236}">
                <a16:creationId xmlns:a16="http://schemas.microsoft.com/office/drawing/2014/main" id="{7B5403A8-EFF6-9245-0A58-FF49384C1B99}"/>
              </a:ext>
            </a:extLst>
          </p:cNvPr>
          <p:cNvSpPr/>
          <p:nvPr/>
        </p:nvSpPr>
        <p:spPr>
          <a:xfrm>
            <a:off x="1143000" y="32070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4" name="object 46">
            <a:extLst>
              <a:ext uri="{FF2B5EF4-FFF2-40B4-BE49-F238E27FC236}">
                <a16:creationId xmlns:a16="http://schemas.microsoft.com/office/drawing/2014/main" id="{E890C5AF-E5B5-6703-4D3E-B6C6EF18E440}"/>
              </a:ext>
            </a:extLst>
          </p:cNvPr>
          <p:cNvSpPr/>
          <p:nvPr/>
        </p:nvSpPr>
        <p:spPr>
          <a:xfrm>
            <a:off x="1143000" y="35113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5" name="object 46">
            <a:extLst>
              <a:ext uri="{FF2B5EF4-FFF2-40B4-BE49-F238E27FC236}">
                <a16:creationId xmlns:a16="http://schemas.microsoft.com/office/drawing/2014/main" id="{FE7D7C43-29D9-2951-B468-C1911E5294F8}"/>
              </a:ext>
            </a:extLst>
          </p:cNvPr>
          <p:cNvSpPr/>
          <p:nvPr/>
        </p:nvSpPr>
        <p:spPr>
          <a:xfrm>
            <a:off x="1143000" y="38161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pic>
        <p:nvPicPr>
          <p:cNvPr id="3" name="Graphic 2" descr="Checkmark with solid fill">
            <a:extLst>
              <a:ext uri="{FF2B5EF4-FFF2-40B4-BE49-F238E27FC236}">
                <a16:creationId xmlns:a16="http://schemas.microsoft.com/office/drawing/2014/main" id="{538AAC24-D667-44D8-E974-3A71DDD9B0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0223" y="2740136"/>
            <a:ext cx="457200" cy="457200"/>
          </a:xfrm>
          <a:prstGeom prst="rect">
            <a:avLst/>
          </a:prstGeom>
        </p:spPr>
      </p:pic>
      <p:pic>
        <p:nvPicPr>
          <p:cNvPr id="4" name="Graphic 3" descr="Checkmark with solid fill">
            <a:extLst>
              <a:ext uri="{FF2B5EF4-FFF2-40B4-BE49-F238E27FC236}">
                <a16:creationId xmlns:a16="http://schemas.microsoft.com/office/drawing/2014/main" id="{3019311F-FD4A-B374-4D62-85ADB8172D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0223" y="3036637"/>
            <a:ext cx="457200" cy="457200"/>
          </a:xfrm>
          <a:prstGeom prst="rect">
            <a:avLst/>
          </a:prstGeom>
        </p:spPr>
      </p:pic>
      <p:pic>
        <p:nvPicPr>
          <p:cNvPr id="8" name="Graphic 7" descr="Checkmark with solid fill">
            <a:extLst>
              <a:ext uri="{FF2B5EF4-FFF2-40B4-BE49-F238E27FC236}">
                <a16:creationId xmlns:a16="http://schemas.microsoft.com/office/drawing/2014/main" id="{5B8AAD67-89AE-1AB1-AB88-94E5A7E179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0383" y="3290167"/>
            <a:ext cx="457200" cy="457200"/>
          </a:xfrm>
          <a:prstGeom prst="rect">
            <a:avLst/>
          </a:prstGeom>
        </p:spPr>
      </p:pic>
      <p:pic>
        <p:nvPicPr>
          <p:cNvPr id="9" name="Graphic 8" descr="Checkmark with solid fill">
            <a:extLst>
              <a:ext uri="{FF2B5EF4-FFF2-40B4-BE49-F238E27FC236}">
                <a16:creationId xmlns:a16="http://schemas.microsoft.com/office/drawing/2014/main" id="{90DABAAE-C9B4-4067-6C27-FEB2A99827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0543" y="3613315"/>
            <a:ext cx="457200" cy="45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object 97"/>
          <p:cNvSpPr txBox="1">
            <a:spLocks noGrp="1"/>
          </p:cNvSpPr>
          <p:nvPr>
            <p:ph type="title"/>
          </p:nvPr>
        </p:nvSpPr>
        <p:spPr>
          <a:xfrm>
            <a:off x="1231265" y="879569"/>
            <a:ext cx="7074535" cy="1368962"/>
          </a:xfrm>
          <a:prstGeom prst="rect">
            <a:avLst/>
          </a:prstGeom>
        </p:spPr>
        <p:txBody>
          <a:bodyPr vert="horz" wrap="square" lIns="0" tIns="14603" rIns="0" bIns="0" rtlCol="0">
            <a:spAutoFit/>
          </a:bodyPr>
          <a:lstStyle/>
          <a:p>
            <a:pPr marL="12701">
              <a:spcBef>
                <a:spcPts val="113"/>
              </a:spcBef>
              <a:tabLst>
                <a:tab pos="7061720" algn="l"/>
              </a:tabLst>
            </a:pPr>
            <a:r>
              <a:rPr lang="en-ID" sz="8800" b="1" dirty="0" err="1">
                <a:solidFill>
                  <a:srgbClr val="004AAC"/>
                </a:solidFill>
                <a:latin typeface="Gabriola" pitchFamily="82" charset="0"/>
              </a:rPr>
              <a:t>U</a:t>
            </a:r>
            <a:r>
              <a:rPr lang="en-ID" sz="8800" b="1" dirty="0" err="1">
                <a:solidFill>
                  <a:srgbClr val="231F20"/>
                </a:solidFill>
                <a:latin typeface="Gabriola" pitchFamily="82" charset="0"/>
              </a:rPr>
              <a:t>X</a:t>
            </a:r>
            <a:r>
              <a:rPr lang="en-ID" sz="88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8500" dirty="0">
              <a:latin typeface="Times New Roman"/>
              <a:cs typeface="Times New Roman"/>
            </a:endParaRPr>
          </a:p>
        </p:txBody>
      </p:sp>
      <p:sp>
        <p:nvSpPr>
          <p:cNvPr id="98" name="object 98"/>
          <p:cNvSpPr txBox="1"/>
          <p:nvPr/>
        </p:nvSpPr>
        <p:spPr>
          <a:xfrm>
            <a:off x="1150601" y="1182701"/>
            <a:ext cx="154017" cy="399853"/>
          </a:xfrm>
          <a:prstGeom prst="rect">
            <a:avLst/>
          </a:prstGeom>
        </p:spPr>
        <p:txBody>
          <a:bodyPr vert="vert270" wrap="square" lIns="0" tIns="24764" rIns="0" bIns="0" rtlCol="0">
            <a:spAutoFit/>
          </a:bodyPr>
          <a:lstStyle/>
          <a:p>
            <a:pPr marL="12701">
              <a:spcBef>
                <a:spcPts val="194"/>
              </a:spcBef>
            </a:pPr>
            <a:r>
              <a:rPr sz="1001" spc="-100" dirty="0">
                <a:latin typeface="Verdana"/>
                <a:cs typeface="Verdana"/>
              </a:rPr>
              <a:t>th</a:t>
            </a:r>
            <a:r>
              <a:rPr sz="1001" dirty="0">
                <a:latin typeface="Verdana"/>
                <a:cs typeface="Verdana"/>
              </a:rPr>
              <a:t>e</a:t>
            </a:r>
            <a:endParaRPr sz="1001">
              <a:latin typeface="Verdana"/>
              <a:cs typeface="Verdana"/>
            </a:endParaRPr>
          </a:p>
        </p:txBody>
      </p:sp>
      <p:sp>
        <p:nvSpPr>
          <p:cNvPr id="99" name="object 99"/>
          <p:cNvSpPr txBox="1"/>
          <p:nvPr/>
        </p:nvSpPr>
        <p:spPr>
          <a:xfrm>
            <a:off x="1143000" y="2216451"/>
            <a:ext cx="3505200" cy="276614"/>
          </a:xfrm>
          <a:prstGeom prst="rect">
            <a:avLst/>
          </a:prstGeom>
        </p:spPr>
        <p:txBody>
          <a:bodyPr vert="horz" wrap="square" lIns="0" tIns="17145" rIns="0" bIns="0" rtlCol="0">
            <a:spAutoFit/>
          </a:bodyPr>
          <a:lstStyle/>
          <a:p>
            <a:pPr marL="12701">
              <a:spcBef>
                <a:spcPts val="136"/>
              </a:spcBef>
            </a:pPr>
            <a:r>
              <a:rPr sz="801" spc="-106" dirty="0">
                <a:latin typeface="Verdana"/>
                <a:cs typeface="Verdana"/>
              </a:rPr>
              <a:t>T</a:t>
            </a:r>
            <a:r>
              <a:rPr sz="801" spc="-60" dirty="0">
                <a:latin typeface="Verdana"/>
                <a:cs typeface="Verdana"/>
              </a:rPr>
              <a:t>h</a:t>
            </a:r>
            <a:r>
              <a:rPr sz="801" spc="-21" dirty="0">
                <a:latin typeface="Verdana"/>
                <a:cs typeface="Verdana"/>
              </a:rPr>
              <a:t>e</a:t>
            </a:r>
            <a:r>
              <a:rPr sz="801" spc="-149" dirty="0">
                <a:latin typeface="Verdana"/>
                <a:cs typeface="Verdana"/>
              </a:rPr>
              <a:t> </a:t>
            </a:r>
            <a:r>
              <a:rPr sz="801" spc="-49" dirty="0">
                <a:latin typeface="Verdana"/>
                <a:cs typeface="Verdana"/>
              </a:rPr>
              <a:t>p</a:t>
            </a:r>
            <a:r>
              <a:rPr sz="801" spc="-64" dirty="0">
                <a:latin typeface="Verdana"/>
                <a:cs typeface="Verdana"/>
              </a:rPr>
              <a:t>r</a:t>
            </a:r>
            <a:r>
              <a:rPr sz="801" spc="-45" dirty="0">
                <a:latin typeface="Verdana"/>
                <a:cs typeface="Verdana"/>
              </a:rPr>
              <a:t>o</a:t>
            </a:r>
            <a:r>
              <a:rPr sz="801" spc="-64" dirty="0">
                <a:latin typeface="Verdana"/>
                <a:cs typeface="Verdana"/>
              </a:rPr>
              <a:t>ce</a:t>
            </a:r>
            <a:r>
              <a:rPr sz="801" spc="-76" dirty="0">
                <a:latin typeface="Verdana"/>
                <a:cs typeface="Verdana"/>
              </a:rPr>
              <a:t>s</a:t>
            </a:r>
            <a:r>
              <a:rPr sz="801" spc="-30" dirty="0">
                <a:latin typeface="Verdana"/>
                <a:cs typeface="Verdana"/>
              </a:rPr>
              <a:t>s</a:t>
            </a:r>
            <a:r>
              <a:rPr sz="801" spc="-149" dirty="0">
                <a:latin typeface="Verdana"/>
                <a:cs typeface="Verdana"/>
              </a:rPr>
              <a:t> </a:t>
            </a:r>
            <a:r>
              <a:rPr sz="801" spc="-85" dirty="0">
                <a:latin typeface="Verdana"/>
                <a:cs typeface="Verdana"/>
              </a:rPr>
              <a:t>t</a:t>
            </a:r>
            <a:r>
              <a:rPr sz="801" dirty="0">
                <a:latin typeface="Verdana"/>
                <a:cs typeface="Verdana"/>
              </a:rPr>
              <a:t>o</a:t>
            </a:r>
            <a:r>
              <a:rPr sz="801" spc="-149" dirty="0">
                <a:latin typeface="Verdana"/>
                <a:cs typeface="Verdana"/>
              </a:rPr>
              <a:t> </a:t>
            </a:r>
            <a:r>
              <a:rPr sz="801" spc="-45" dirty="0">
                <a:latin typeface="Verdana"/>
                <a:cs typeface="Verdana"/>
              </a:rPr>
              <a:t>o</a:t>
            </a:r>
            <a:r>
              <a:rPr sz="801" spc="-49" dirty="0">
                <a:latin typeface="Verdana"/>
                <a:cs typeface="Verdana"/>
              </a:rPr>
              <a:t>p</a:t>
            </a:r>
            <a:r>
              <a:rPr sz="801" spc="-85" dirty="0">
                <a:latin typeface="Verdana"/>
                <a:cs typeface="Verdana"/>
              </a:rPr>
              <a:t>t</a:t>
            </a:r>
            <a:r>
              <a:rPr sz="801" spc="-79" dirty="0">
                <a:latin typeface="Verdana"/>
                <a:cs typeface="Verdana"/>
              </a:rPr>
              <a:t>i</a:t>
            </a:r>
            <a:r>
              <a:rPr sz="801" spc="-91" dirty="0">
                <a:latin typeface="Verdana"/>
                <a:cs typeface="Verdana"/>
              </a:rPr>
              <a:t>m</a:t>
            </a:r>
            <a:r>
              <a:rPr sz="801" spc="-79" dirty="0">
                <a:latin typeface="Verdana"/>
                <a:cs typeface="Verdana"/>
              </a:rPr>
              <a:t>i</a:t>
            </a:r>
            <a:r>
              <a:rPr sz="801" spc="-85" dirty="0">
                <a:latin typeface="Verdana"/>
                <a:cs typeface="Verdana"/>
              </a:rPr>
              <a:t>z</a:t>
            </a:r>
            <a:r>
              <a:rPr sz="801" spc="-21" dirty="0">
                <a:latin typeface="Verdana"/>
                <a:cs typeface="Verdana"/>
              </a:rPr>
              <a:t>e</a:t>
            </a:r>
            <a:r>
              <a:rPr sz="801" spc="-149" dirty="0">
                <a:latin typeface="Verdana"/>
                <a:cs typeface="Verdana"/>
              </a:rPr>
              <a:t> </a:t>
            </a:r>
            <a:r>
              <a:rPr sz="801" spc="-140" dirty="0">
                <a:latin typeface="Verdana"/>
                <a:cs typeface="Verdana"/>
              </a:rPr>
              <a:t>y</a:t>
            </a:r>
            <a:r>
              <a:rPr sz="801" spc="-45" dirty="0">
                <a:latin typeface="Verdana"/>
                <a:cs typeface="Verdana"/>
              </a:rPr>
              <a:t>o</a:t>
            </a:r>
            <a:r>
              <a:rPr sz="801" spc="-60" dirty="0">
                <a:latin typeface="Verdana"/>
                <a:cs typeface="Verdana"/>
              </a:rPr>
              <a:t>u</a:t>
            </a:r>
            <a:r>
              <a:rPr sz="801" spc="-21" dirty="0">
                <a:latin typeface="Verdana"/>
                <a:cs typeface="Verdana"/>
              </a:rPr>
              <a:t>r</a:t>
            </a:r>
            <a:r>
              <a:rPr sz="801" spc="-149" dirty="0">
                <a:latin typeface="Verdana"/>
                <a:cs typeface="Verdana"/>
              </a:rPr>
              <a:t> </a:t>
            </a:r>
            <a:r>
              <a:rPr sz="801" spc="-64" dirty="0">
                <a:latin typeface="Verdana"/>
                <a:cs typeface="Verdana"/>
              </a:rPr>
              <a:t>re</a:t>
            </a:r>
            <a:r>
              <a:rPr sz="801" spc="-76" dirty="0">
                <a:latin typeface="Verdana"/>
                <a:cs typeface="Verdana"/>
              </a:rPr>
              <a:t>s</a:t>
            </a:r>
            <a:r>
              <a:rPr sz="801" spc="-45" dirty="0">
                <a:latin typeface="Verdana"/>
                <a:cs typeface="Verdana"/>
              </a:rPr>
              <a:t>o</a:t>
            </a:r>
            <a:r>
              <a:rPr sz="801" spc="-60" dirty="0">
                <a:latin typeface="Verdana"/>
                <a:cs typeface="Verdana"/>
              </a:rPr>
              <a:t>u</a:t>
            </a:r>
            <a:r>
              <a:rPr sz="801" spc="-64" dirty="0">
                <a:latin typeface="Verdana"/>
                <a:cs typeface="Verdana"/>
              </a:rPr>
              <a:t>rc</a:t>
            </a:r>
            <a:r>
              <a:rPr sz="801" spc="-21" dirty="0">
                <a:latin typeface="Verdana"/>
                <a:cs typeface="Verdana"/>
              </a:rPr>
              <a:t>e</a:t>
            </a:r>
            <a:r>
              <a:rPr sz="801" spc="-149" dirty="0">
                <a:latin typeface="Verdana"/>
                <a:cs typeface="Verdana"/>
              </a:rPr>
              <a:t> </a:t>
            </a:r>
            <a:r>
              <a:rPr sz="801" spc="-79" dirty="0">
                <a:latin typeface="Verdana"/>
                <a:cs typeface="Verdana"/>
              </a:rPr>
              <a:t>f</a:t>
            </a:r>
            <a:r>
              <a:rPr sz="801" spc="-45" dirty="0">
                <a:latin typeface="Verdana"/>
                <a:cs typeface="Verdana"/>
              </a:rPr>
              <a:t>o</a:t>
            </a:r>
            <a:r>
              <a:rPr sz="801" spc="-21" dirty="0">
                <a:latin typeface="Verdana"/>
                <a:cs typeface="Verdana"/>
              </a:rPr>
              <a:t>r</a:t>
            </a:r>
            <a:r>
              <a:rPr sz="801" spc="-149" dirty="0">
                <a:latin typeface="Verdana"/>
                <a:cs typeface="Verdana"/>
              </a:rPr>
              <a:t> </a:t>
            </a:r>
            <a:r>
              <a:rPr sz="801" spc="-85" dirty="0">
                <a:latin typeface="Verdana"/>
                <a:cs typeface="Verdana"/>
              </a:rPr>
              <a:t>t</a:t>
            </a:r>
            <a:r>
              <a:rPr sz="801" spc="-60" dirty="0">
                <a:latin typeface="Verdana"/>
                <a:cs typeface="Verdana"/>
              </a:rPr>
              <a:t>h</a:t>
            </a:r>
            <a:r>
              <a:rPr sz="801" spc="-21" dirty="0">
                <a:latin typeface="Verdana"/>
                <a:cs typeface="Verdana"/>
              </a:rPr>
              <a:t>e</a:t>
            </a:r>
            <a:r>
              <a:rPr lang="en-US" sz="801" spc="-21" dirty="0">
                <a:latin typeface="Verdana"/>
                <a:cs typeface="Verdana"/>
              </a:rPr>
              <a:t> </a:t>
            </a:r>
            <a:r>
              <a:rPr lang="en-ID" sz="801" spc="-49" dirty="0">
                <a:latin typeface="Verdana"/>
                <a:cs typeface="Verdana"/>
              </a:rPr>
              <a:t>q</a:t>
            </a:r>
            <a:r>
              <a:rPr lang="en-ID" sz="801" spc="-60" dirty="0">
                <a:latin typeface="Verdana"/>
                <a:cs typeface="Verdana"/>
              </a:rPr>
              <a:t>u</a:t>
            </a:r>
            <a:r>
              <a:rPr lang="en-ID" sz="801" spc="-85" dirty="0">
                <a:latin typeface="Verdana"/>
                <a:cs typeface="Verdana"/>
              </a:rPr>
              <a:t>a</a:t>
            </a:r>
            <a:r>
              <a:rPr lang="en-ID" sz="801" spc="-79" dirty="0">
                <a:latin typeface="Verdana"/>
                <a:cs typeface="Verdana"/>
              </a:rPr>
              <a:t>li</a:t>
            </a:r>
            <a:r>
              <a:rPr lang="en-ID" sz="801" spc="-85" dirty="0">
                <a:latin typeface="Verdana"/>
                <a:cs typeface="Verdana"/>
              </a:rPr>
              <a:t>t</a:t>
            </a:r>
            <a:r>
              <a:rPr lang="en-ID" sz="801" spc="-94" dirty="0">
                <a:latin typeface="Verdana"/>
                <a:cs typeface="Verdana"/>
              </a:rPr>
              <a:t>y</a:t>
            </a:r>
            <a:r>
              <a:rPr lang="en-ID" sz="801" spc="-149" dirty="0">
                <a:latin typeface="Verdana"/>
                <a:cs typeface="Verdana"/>
              </a:rPr>
              <a:t> </a:t>
            </a:r>
            <a:r>
              <a:rPr lang="en-ID" sz="801" spc="-30" dirty="0">
                <a:latin typeface="Verdana"/>
                <a:cs typeface="Verdana"/>
              </a:rPr>
              <a:t>U</a:t>
            </a:r>
            <a:r>
              <a:rPr lang="en-ID" sz="801" spc="-76" dirty="0">
                <a:latin typeface="Verdana"/>
                <a:cs typeface="Verdana"/>
              </a:rPr>
              <a:t>s</a:t>
            </a:r>
            <a:r>
              <a:rPr lang="en-ID" sz="801" spc="-64" dirty="0">
                <a:latin typeface="Verdana"/>
                <a:cs typeface="Verdana"/>
              </a:rPr>
              <a:t>e</a:t>
            </a:r>
            <a:r>
              <a:rPr lang="en-ID" sz="801" spc="-21" dirty="0">
                <a:latin typeface="Verdana"/>
                <a:cs typeface="Verdana"/>
              </a:rPr>
              <a:t>r</a:t>
            </a:r>
            <a:r>
              <a:rPr lang="en-ID" sz="801" spc="-149" dirty="0">
                <a:latin typeface="Verdana"/>
                <a:cs typeface="Verdana"/>
              </a:rPr>
              <a:t> </a:t>
            </a:r>
            <a:r>
              <a:rPr lang="en-ID" sz="801" spc="-106" dirty="0">
                <a:latin typeface="Verdana"/>
                <a:cs typeface="Verdana"/>
              </a:rPr>
              <a:t>R</a:t>
            </a:r>
            <a:r>
              <a:rPr lang="en-ID" sz="801" spc="-64" dirty="0">
                <a:latin typeface="Verdana"/>
                <a:cs typeface="Verdana"/>
              </a:rPr>
              <a:t>e</a:t>
            </a:r>
            <a:r>
              <a:rPr lang="en-ID" sz="801" spc="-49" dirty="0">
                <a:latin typeface="Verdana"/>
                <a:cs typeface="Verdana"/>
              </a:rPr>
              <a:t>q</a:t>
            </a:r>
            <a:r>
              <a:rPr lang="en-ID" sz="801" spc="-60" dirty="0">
                <a:latin typeface="Verdana"/>
                <a:cs typeface="Verdana"/>
              </a:rPr>
              <a:t>u</a:t>
            </a:r>
            <a:r>
              <a:rPr lang="en-ID" sz="801" spc="-79" dirty="0">
                <a:latin typeface="Verdana"/>
                <a:cs typeface="Verdana"/>
              </a:rPr>
              <a:t>i</a:t>
            </a:r>
            <a:r>
              <a:rPr lang="en-ID" sz="801" spc="-64" dirty="0">
                <a:latin typeface="Verdana"/>
                <a:cs typeface="Verdana"/>
              </a:rPr>
              <a:t>re</a:t>
            </a:r>
            <a:r>
              <a:rPr lang="en-ID" sz="801" spc="-91" dirty="0">
                <a:latin typeface="Verdana"/>
                <a:cs typeface="Verdana"/>
              </a:rPr>
              <a:t>m</a:t>
            </a:r>
            <a:r>
              <a:rPr lang="en-ID" sz="801" spc="-64" dirty="0">
                <a:latin typeface="Verdana"/>
                <a:cs typeface="Verdana"/>
              </a:rPr>
              <a:t>e</a:t>
            </a:r>
            <a:r>
              <a:rPr lang="en-ID" sz="801" spc="-60" dirty="0">
                <a:latin typeface="Verdana"/>
                <a:cs typeface="Verdana"/>
              </a:rPr>
              <a:t>n</a:t>
            </a:r>
            <a:r>
              <a:rPr lang="en-ID" sz="801" spc="-40" dirty="0">
                <a:latin typeface="Verdana"/>
                <a:cs typeface="Verdana"/>
              </a:rPr>
              <a:t>t</a:t>
            </a:r>
            <a:endParaRPr lang="en-ID" sz="801" dirty="0">
              <a:latin typeface="Verdana"/>
              <a:cs typeface="Verdana"/>
            </a:endParaRPr>
          </a:p>
          <a:p>
            <a:pPr marL="12701">
              <a:spcBef>
                <a:spcPts val="136"/>
              </a:spcBef>
            </a:pPr>
            <a:endParaRPr sz="801" dirty="0">
              <a:latin typeface="Verdana"/>
              <a:cs typeface="Verdana"/>
            </a:endParaRPr>
          </a:p>
        </p:txBody>
      </p:sp>
      <p:pic>
        <p:nvPicPr>
          <p:cNvPr id="103" name="Graphic 43">
            <a:extLst>
              <a:ext uri="{FF2B5EF4-FFF2-40B4-BE49-F238E27FC236}">
                <a16:creationId xmlns:a16="http://schemas.microsoft.com/office/drawing/2014/main" id="{4A4964D8-95EF-4C62-37BC-6F6E1B052E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48" y="2688264"/>
            <a:ext cx="7945552" cy="4807871"/>
          </a:xfrm>
          <a:prstGeom prst="rect">
            <a:avLst/>
          </a:prstGeom>
        </p:spPr>
      </p:pic>
      <p:sp>
        <p:nvSpPr>
          <p:cNvPr id="8" name="Slide Number Placeholder 7">
            <a:extLst>
              <a:ext uri="{FF2B5EF4-FFF2-40B4-BE49-F238E27FC236}">
                <a16:creationId xmlns:a16="http://schemas.microsoft.com/office/drawing/2014/main" id="{62779230-CCD6-4142-4079-766B5DE2F1C0}"/>
              </a:ext>
            </a:extLst>
          </p:cNvPr>
          <p:cNvSpPr>
            <a:spLocks noGrp="1"/>
          </p:cNvSpPr>
          <p:nvPr>
            <p:ph type="sldNum" sz="quarter" idx="7"/>
          </p:nvPr>
        </p:nvSpPr>
        <p:spPr>
          <a:xfrm>
            <a:off x="4191000"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a:t>
            </a:fld>
            <a:r>
              <a:rPr spc="-94" dirty="0"/>
              <a:t> </a:t>
            </a:r>
            <a:r>
              <a:rPr spc="-6" dirty="0"/>
              <a:t>fr</a:t>
            </a:r>
            <a:r>
              <a:rPr spc="70" dirty="0"/>
              <a:t>o</a:t>
            </a:r>
            <a:r>
              <a:rPr spc="106" dirty="0"/>
              <a:t>m</a:t>
            </a:r>
            <a:r>
              <a:rPr spc="-94" dirty="0"/>
              <a:t> </a:t>
            </a:r>
            <a:r>
              <a:rPr lang="en-US" spc="-94" dirty="0"/>
              <a:t>1 </a:t>
            </a:r>
            <a:r>
              <a:rPr u="sng" dirty="0">
                <a:uFill>
                  <a:solidFill>
                    <a:srgbClr val="000000"/>
                  </a:solidFill>
                </a:uFill>
                <a:latin typeface="Times New Roman"/>
                <a:cs typeface="Times New Roman"/>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3444" y="2847268"/>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3" name="object 3"/>
          <p:cNvSpPr/>
          <p:nvPr/>
        </p:nvSpPr>
        <p:spPr>
          <a:xfrm>
            <a:off x="1203444" y="3703418"/>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4" name="object 4"/>
          <p:cNvSpPr/>
          <p:nvPr/>
        </p:nvSpPr>
        <p:spPr>
          <a:xfrm>
            <a:off x="3924016" y="3335082"/>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5" name="object 5"/>
          <p:cNvGrpSpPr/>
          <p:nvPr/>
        </p:nvGrpSpPr>
        <p:grpSpPr>
          <a:xfrm>
            <a:off x="1143000" y="1464729"/>
            <a:ext cx="3520837" cy="6268180"/>
            <a:chOff x="1203444" y="1927140"/>
            <a:chExt cx="2751997" cy="5443220"/>
          </a:xfrm>
        </p:grpSpPr>
        <p:sp>
          <p:nvSpPr>
            <p:cNvPr id="6" name="object 6"/>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7" name="object 7"/>
            <p:cNvSpPr/>
            <p:nvPr/>
          </p:nvSpPr>
          <p:spPr>
            <a:xfrm>
              <a:off x="1213511" y="1927140"/>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dirty="0"/>
            </a:p>
          </p:txBody>
        </p:sp>
        <p:sp>
          <p:nvSpPr>
            <p:cNvPr id="8" name="object 8"/>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dirty="0"/>
            </a:p>
          </p:txBody>
        </p:sp>
        <p:sp>
          <p:nvSpPr>
            <p:cNvPr id="9" name="object 9"/>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dirty="0"/>
            </a:p>
          </p:txBody>
        </p:sp>
        <p:sp>
          <p:nvSpPr>
            <p:cNvPr id="10" name="object 10"/>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dirty="0"/>
            </a:p>
          </p:txBody>
        </p:sp>
        <p:sp>
          <p:nvSpPr>
            <p:cNvPr id="11" name="object 11"/>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12" name="object 12"/>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13" name="object 13"/>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14" name="object 14"/>
          <p:cNvSpPr txBox="1">
            <a:spLocks noGrp="1"/>
          </p:cNvSpPr>
          <p:nvPr>
            <p:ph type="title"/>
          </p:nvPr>
        </p:nvSpPr>
        <p:spPr>
          <a:xfrm>
            <a:off x="1143000" y="1101568"/>
            <a:ext cx="214757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AB Testing</a:t>
            </a:r>
          </a:p>
        </p:txBody>
      </p:sp>
      <p:sp>
        <p:nvSpPr>
          <p:cNvPr id="18" name="object 18"/>
          <p:cNvSpPr txBox="1"/>
          <p:nvPr/>
        </p:nvSpPr>
        <p:spPr>
          <a:xfrm>
            <a:off x="1143001" y="8489679"/>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pSp>
        <p:nvGrpSpPr>
          <p:cNvPr id="50" name="object 50"/>
          <p:cNvGrpSpPr/>
          <p:nvPr/>
        </p:nvGrpSpPr>
        <p:grpSpPr>
          <a:xfrm>
            <a:off x="8053706" y="890039"/>
            <a:ext cx="1014094" cy="532130"/>
            <a:chOff x="5850905" y="1125459"/>
            <a:chExt cx="1014094" cy="532130"/>
          </a:xfrm>
        </p:grpSpPr>
        <p:sp>
          <p:nvSpPr>
            <p:cNvPr id="51" name="object 51"/>
            <p:cNvSpPr/>
            <p:nvPr/>
          </p:nvSpPr>
          <p:spPr>
            <a:xfrm>
              <a:off x="6032736" y="130729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400" dirty="0"/>
                <a:t>30</a:t>
              </a:r>
              <a:endParaRPr sz="2400" dirty="0"/>
            </a:p>
          </p:txBody>
        </p:sp>
        <p:sp>
          <p:nvSpPr>
            <p:cNvPr id="52" name="object 52"/>
            <p:cNvSpPr/>
            <p:nvPr/>
          </p:nvSpPr>
          <p:spPr>
            <a:xfrm>
              <a:off x="5850905" y="11254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2" cstate="print"/>
            <a:stretch>
              <a:fillRect/>
            </a:stretch>
          </p:blipFill>
          <p:spPr>
            <a:xfrm>
              <a:off x="6013783" y="1215947"/>
              <a:ext cx="108584" cy="165592"/>
            </a:xfrm>
            <a:prstGeom prst="rect">
              <a:avLst/>
            </a:prstGeom>
          </p:spPr>
        </p:pic>
      </p:grpSp>
      <p:sp>
        <p:nvSpPr>
          <p:cNvPr id="55" name="Slide Number Placeholder 62">
            <a:extLst>
              <a:ext uri="{FF2B5EF4-FFF2-40B4-BE49-F238E27FC236}">
                <a16:creationId xmlns:a16="http://schemas.microsoft.com/office/drawing/2014/main" id="{70EC71A9-B378-CB21-823D-3B4446B87C1A}"/>
              </a:ext>
            </a:extLst>
          </p:cNvPr>
          <p:cNvSpPr>
            <a:spLocks noGrp="1"/>
          </p:cNvSpPr>
          <p:nvPr>
            <p:ph type="sldNum" sz="quarter" idx="7"/>
          </p:nvPr>
        </p:nvSpPr>
        <p:spPr>
          <a:xfrm>
            <a:off x="4125898" y="9277170"/>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graphicFrame>
        <p:nvGraphicFramePr>
          <p:cNvPr id="56" name="Table 56">
            <a:extLst>
              <a:ext uri="{FF2B5EF4-FFF2-40B4-BE49-F238E27FC236}">
                <a16:creationId xmlns:a16="http://schemas.microsoft.com/office/drawing/2014/main" id="{E1897AA0-8596-6A94-C089-48B4DDD35A9C}"/>
              </a:ext>
            </a:extLst>
          </p:cNvPr>
          <p:cNvGraphicFramePr>
            <a:graphicFrameLocks noGrp="1"/>
          </p:cNvGraphicFramePr>
          <p:nvPr>
            <p:extLst>
              <p:ext uri="{D42A27DB-BD31-4B8C-83A1-F6EECF244321}">
                <p14:modId xmlns:p14="http://schemas.microsoft.com/office/powerpoint/2010/main" val="1411063734"/>
              </p:ext>
            </p:extLst>
          </p:nvPr>
        </p:nvGraphicFramePr>
        <p:xfrm>
          <a:off x="1155879" y="7812023"/>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100%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sp>
        <p:nvSpPr>
          <p:cNvPr id="57" name="Rectangle 56">
            <a:extLst>
              <a:ext uri="{FF2B5EF4-FFF2-40B4-BE49-F238E27FC236}">
                <a16:creationId xmlns:a16="http://schemas.microsoft.com/office/drawing/2014/main" id="{1D2FACBE-A53A-2468-F365-9220202202B3}"/>
              </a:ext>
            </a:extLst>
          </p:cNvPr>
          <p:cNvSpPr/>
          <p:nvPr/>
        </p:nvSpPr>
        <p:spPr>
          <a:xfrm>
            <a:off x="1147599" y="8641131"/>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Helped by an easy login menu and forgot password feature that users think is enough in the login menu</a:t>
            </a:r>
            <a:endParaRPr lang="en-US" sz="1000" dirty="0"/>
          </a:p>
        </p:txBody>
      </p:sp>
      <p:sp>
        <p:nvSpPr>
          <p:cNvPr id="58" name="object 2">
            <a:extLst>
              <a:ext uri="{FF2B5EF4-FFF2-40B4-BE49-F238E27FC236}">
                <a16:creationId xmlns:a16="http://schemas.microsoft.com/office/drawing/2014/main" id="{0D144BCE-2C43-D3D0-F685-9C4595C9B3EA}"/>
              </a:ext>
            </a:extLst>
          </p:cNvPr>
          <p:cNvSpPr/>
          <p:nvPr/>
        </p:nvSpPr>
        <p:spPr>
          <a:xfrm>
            <a:off x="5545487" y="2830339"/>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59" name="object 3">
            <a:extLst>
              <a:ext uri="{FF2B5EF4-FFF2-40B4-BE49-F238E27FC236}">
                <a16:creationId xmlns:a16="http://schemas.microsoft.com/office/drawing/2014/main" id="{0304DA2B-B6CB-9C92-5B67-EEC18E767CAB}"/>
              </a:ext>
            </a:extLst>
          </p:cNvPr>
          <p:cNvSpPr/>
          <p:nvPr/>
        </p:nvSpPr>
        <p:spPr>
          <a:xfrm>
            <a:off x="5545487" y="3686489"/>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0" name="object 4">
            <a:extLst>
              <a:ext uri="{FF2B5EF4-FFF2-40B4-BE49-F238E27FC236}">
                <a16:creationId xmlns:a16="http://schemas.microsoft.com/office/drawing/2014/main" id="{71CFC0F3-0176-685D-D335-C0775C93A406}"/>
              </a:ext>
            </a:extLst>
          </p:cNvPr>
          <p:cNvSpPr/>
          <p:nvPr/>
        </p:nvSpPr>
        <p:spPr>
          <a:xfrm>
            <a:off x="8266059" y="3318153"/>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62" name="object 5">
            <a:extLst>
              <a:ext uri="{FF2B5EF4-FFF2-40B4-BE49-F238E27FC236}">
                <a16:creationId xmlns:a16="http://schemas.microsoft.com/office/drawing/2014/main" id="{4798D72B-F5B9-29DB-5B31-95EA48E15FD7}"/>
              </a:ext>
            </a:extLst>
          </p:cNvPr>
          <p:cNvGrpSpPr/>
          <p:nvPr/>
        </p:nvGrpSpPr>
        <p:grpSpPr>
          <a:xfrm>
            <a:off x="5485043" y="1447800"/>
            <a:ext cx="3520956" cy="6268180"/>
            <a:chOff x="1203444" y="1927141"/>
            <a:chExt cx="2752090" cy="5443220"/>
          </a:xfrm>
        </p:grpSpPr>
        <p:sp>
          <p:nvSpPr>
            <p:cNvPr id="63" name="object 6">
              <a:extLst>
                <a:ext uri="{FF2B5EF4-FFF2-40B4-BE49-F238E27FC236}">
                  <a16:creationId xmlns:a16="http://schemas.microsoft.com/office/drawing/2014/main" id="{FC03A267-F1F8-E0F4-ACB9-031257A296CA}"/>
                </a:ext>
              </a:extLst>
            </p:cNvPr>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4" name="object 7">
              <a:extLst>
                <a:ext uri="{FF2B5EF4-FFF2-40B4-BE49-F238E27FC236}">
                  <a16:creationId xmlns:a16="http://schemas.microsoft.com/office/drawing/2014/main" id="{FC00160C-F7CB-4852-00A3-E0198D044CE7}"/>
                </a:ext>
              </a:extLst>
            </p:cNvPr>
            <p:cNvSpPr/>
            <p:nvPr/>
          </p:nvSpPr>
          <p:spPr>
            <a:xfrm>
              <a:off x="1213511" y="1927141"/>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a:p>
          </p:txBody>
        </p:sp>
        <p:sp>
          <p:nvSpPr>
            <p:cNvPr id="65" name="object 8">
              <a:extLst>
                <a:ext uri="{FF2B5EF4-FFF2-40B4-BE49-F238E27FC236}">
                  <a16:creationId xmlns:a16="http://schemas.microsoft.com/office/drawing/2014/main" id="{DA570883-029A-89AA-6654-8BAE9E469A02}"/>
                </a:ext>
              </a:extLst>
            </p:cNvPr>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a:p>
          </p:txBody>
        </p:sp>
        <p:sp>
          <p:nvSpPr>
            <p:cNvPr id="66" name="object 9">
              <a:extLst>
                <a:ext uri="{FF2B5EF4-FFF2-40B4-BE49-F238E27FC236}">
                  <a16:creationId xmlns:a16="http://schemas.microsoft.com/office/drawing/2014/main" id="{77CA7DE2-E7C9-ACC4-BEE5-D76E61F815FD}"/>
                </a:ext>
              </a:extLst>
            </p:cNvPr>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a:p>
          </p:txBody>
        </p:sp>
        <p:sp>
          <p:nvSpPr>
            <p:cNvPr id="67" name="object 10">
              <a:extLst>
                <a:ext uri="{FF2B5EF4-FFF2-40B4-BE49-F238E27FC236}">
                  <a16:creationId xmlns:a16="http://schemas.microsoft.com/office/drawing/2014/main" id="{6536F0D7-61FB-4500-1F93-CBA1FAFFC7BC}"/>
                </a:ext>
              </a:extLst>
            </p:cNvPr>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a:p>
          </p:txBody>
        </p:sp>
        <p:sp>
          <p:nvSpPr>
            <p:cNvPr id="68" name="object 11">
              <a:extLst>
                <a:ext uri="{FF2B5EF4-FFF2-40B4-BE49-F238E27FC236}">
                  <a16:creationId xmlns:a16="http://schemas.microsoft.com/office/drawing/2014/main" id="{E8BAF05D-8DF5-4C27-B15B-A0E030EA8B0F}"/>
                </a:ext>
              </a:extLst>
            </p:cNvPr>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69" name="object 12">
              <a:extLst>
                <a:ext uri="{FF2B5EF4-FFF2-40B4-BE49-F238E27FC236}">
                  <a16:creationId xmlns:a16="http://schemas.microsoft.com/office/drawing/2014/main" id="{A92A2A68-4F91-348D-E32F-7BC565B2A480}"/>
                </a:ext>
              </a:extLst>
            </p:cNvPr>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70" name="object 13">
              <a:extLst>
                <a:ext uri="{FF2B5EF4-FFF2-40B4-BE49-F238E27FC236}">
                  <a16:creationId xmlns:a16="http://schemas.microsoft.com/office/drawing/2014/main" id="{C3DAACFA-BFD3-A3F8-B8A9-7B90C0733565}"/>
                </a:ext>
              </a:extLst>
            </p:cNvPr>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71" name="object 18">
            <a:extLst>
              <a:ext uri="{FF2B5EF4-FFF2-40B4-BE49-F238E27FC236}">
                <a16:creationId xmlns:a16="http://schemas.microsoft.com/office/drawing/2014/main" id="{9C3CE7BD-D8CA-2B3B-9008-9DDFB671CFA3}"/>
              </a:ext>
            </a:extLst>
          </p:cNvPr>
          <p:cNvSpPr txBox="1"/>
          <p:nvPr/>
        </p:nvSpPr>
        <p:spPr>
          <a:xfrm>
            <a:off x="5485044" y="8472750"/>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aphicFrame>
        <p:nvGraphicFramePr>
          <p:cNvPr id="72" name="Table 56">
            <a:extLst>
              <a:ext uri="{FF2B5EF4-FFF2-40B4-BE49-F238E27FC236}">
                <a16:creationId xmlns:a16="http://schemas.microsoft.com/office/drawing/2014/main" id="{5F406589-17EA-B29E-EB05-5B4855A50274}"/>
              </a:ext>
            </a:extLst>
          </p:cNvPr>
          <p:cNvGraphicFramePr>
            <a:graphicFrameLocks noGrp="1"/>
          </p:cNvGraphicFramePr>
          <p:nvPr>
            <p:extLst>
              <p:ext uri="{D42A27DB-BD31-4B8C-83A1-F6EECF244321}">
                <p14:modId xmlns:p14="http://schemas.microsoft.com/office/powerpoint/2010/main" val="1958372578"/>
              </p:ext>
            </p:extLst>
          </p:nvPr>
        </p:nvGraphicFramePr>
        <p:xfrm>
          <a:off x="5509413" y="7793400"/>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2</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80%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sp>
        <p:nvSpPr>
          <p:cNvPr id="73" name="Rectangle 72">
            <a:extLst>
              <a:ext uri="{FF2B5EF4-FFF2-40B4-BE49-F238E27FC236}">
                <a16:creationId xmlns:a16="http://schemas.microsoft.com/office/drawing/2014/main" id="{49EDF5D2-BF2C-152A-1474-000F9358333A}"/>
              </a:ext>
            </a:extLst>
          </p:cNvPr>
          <p:cNvSpPr/>
          <p:nvPr/>
        </p:nvSpPr>
        <p:spPr>
          <a:xfrm>
            <a:off x="5489642" y="8624202"/>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Because the show menu is not displayed can confuse users when selecting some other menus</a:t>
            </a:r>
            <a:endParaRPr lang="en-US" sz="1000" dirty="0"/>
          </a:p>
        </p:txBody>
      </p:sp>
      <p:pic>
        <p:nvPicPr>
          <p:cNvPr id="16" name="Picture 15">
            <a:extLst>
              <a:ext uri="{FF2B5EF4-FFF2-40B4-BE49-F238E27FC236}">
                <a16:creationId xmlns:a16="http://schemas.microsoft.com/office/drawing/2014/main" id="{1AE89FB0-035B-D785-7494-9E89C03992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463616" y="1785319"/>
            <a:ext cx="2894898" cy="5738562"/>
          </a:xfrm>
          <a:prstGeom prst="rect">
            <a:avLst/>
          </a:prstGeom>
        </p:spPr>
      </p:pic>
      <p:pic>
        <p:nvPicPr>
          <p:cNvPr id="20" name="Picture 19">
            <a:extLst>
              <a:ext uri="{FF2B5EF4-FFF2-40B4-BE49-F238E27FC236}">
                <a16:creationId xmlns:a16="http://schemas.microsoft.com/office/drawing/2014/main" id="{72418880-A012-61FA-9BD3-41DCE0844A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763599" y="1785319"/>
            <a:ext cx="2962936" cy="573856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3444" y="2847268"/>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3" name="object 3"/>
          <p:cNvSpPr/>
          <p:nvPr/>
        </p:nvSpPr>
        <p:spPr>
          <a:xfrm>
            <a:off x="1203444" y="3703418"/>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4" name="object 4"/>
          <p:cNvSpPr/>
          <p:nvPr/>
        </p:nvSpPr>
        <p:spPr>
          <a:xfrm>
            <a:off x="3924016" y="3335082"/>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5" name="object 5"/>
          <p:cNvGrpSpPr/>
          <p:nvPr/>
        </p:nvGrpSpPr>
        <p:grpSpPr>
          <a:xfrm>
            <a:off x="1143000" y="1464729"/>
            <a:ext cx="3520837" cy="6268180"/>
            <a:chOff x="1203444" y="1927140"/>
            <a:chExt cx="2751997" cy="5443220"/>
          </a:xfrm>
        </p:grpSpPr>
        <p:sp>
          <p:nvSpPr>
            <p:cNvPr id="6" name="object 6"/>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7" name="object 7"/>
            <p:cNvSpPr/>
            <p:nvPr/>
          </p:nvSpPr>
          <p:spPr>
            <a:xfrm>
              <a:off x="1213511" y="1927140"/>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dirty="0"/>
            </a:p>
          </p:txBody>
        </p:sp>
        <p:sp>
          <p:nvSpPr>
            <p:cNvPr id="8" name="object 8"/>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dirty="0"/>
            </a:p>
          </p:txBody>
        </p:sp>
        <p:sp>
          <p:nvSpPr>
            <p:cNvPr id="9" name="object 9"/>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dirty="0"/>
            </a:p>
          </p:txBody>
        </p:sp>
        <p:sp>
          <p:nvSpPr>
            <p:cNvPr id="10" name="object 10"/>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dirty="0"/>
            </a:p>
          </p:txBody>
        </p:sp>
        <p:sp>
          <p:nvSpPr>
            <p:cNvPr id="11" name="object 11"/>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12" name="object 12"/>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13" name="object 13"/>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14" name="object 14"/>
          <p:cNvSpPr txBox="1">
            <a:spLocks noGrp="1"/>
          </p:cNvSpPr>
          <p:nvPr>
            <p:ph type="title"/>
          </p:nvPr>
        </p:nvSpPr>
        <p:spPr>
          <a:xfrm>
            <a:off x="1143000" y="1101568"/>
            <a:ext cx="214757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AB Testing</a:t>
            </a:r>
          </a:p>
        </p:txBody>
      </p:sp>
      <p:sp>
        <p:nvSpPr>
          <p:cNvPr id="18" name="object 18"/>
          <p:cNvSpPr txBox="1"/>
          <p:nvPr/>
        </p:nvSpPr>
        <p:spPr>
          <a:xfrm>
            <a:off x="1143001" y="8489679"/>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pSp>
        <p:nvGrpSpPr>
          <p:cNvPr id="50" name="object 50"/>
          <p:cNvGrpSpPr/>
          <p:nvPr/>
        </p:nvGrpSpPr>
        <p:grpSpPr>
          <a:xfrm>
            <a:off x="8053706" y="890039"/>
            <a:ext cx="1014094" cy="532130"/>
            <a:chOff x="5850905" y="1125459"/>
            <a:chExt cx="1014094" cy="532130"/>
          </a:xfrm>
        </p:grpSpPr>
        <p:sp>
          <p:nvSpPr>
            <p:cNvPr id="51" name="object 51"/>
            <p:cNvSpPr/>
            <p:nvPr/>
          </p:nvSpPr>
          <p:spPr>
            <a:xfrm>
              <a:off x="6032736" y="130729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400" dirty="0"/>
                <a:t>30</a:t>
              </a:r>
              <a:endParaRPr sz="2400" dirty="0"/>
            </a:p>
          </p:txBody>
        </p:sp>
        <p:sp>
          <p:nvSpPr>
            <p:cNvPr id="52" name="object 52"/>
            <p:cNvSpPr/>
            <p:nvPr/>
          </p:nvSpPr>
          <p:spPr>
            <a:xfrm>
              <a:off x="5850905" y="11254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2" cstate="print"/>
            <a:stretch>
              <a:fillRect/>
            </a:stretch>
          </p:blipFill>
          <p:spPr>
            <a:xfrm>
              <a:off x="6013783" y="1215947"/>
              <a:ext cx="108584" cy="165592"/>
            </a:xfrm>
            <a:prstGeom prst="rect">
              <a:avLst/>
            </a:prstGeom>
          </p:spPr>
        </p:pic>
      </p:grpSp>
      <p:sp>
        <p:nvSpPr>
          <p:cNvPr id="55" name="Slide Number Placeholder 62">
            <a:extLst>
              <a:ext uri="{FF2B5EF4-FFF2-40B4-BE49-F238E27FC236}">
                <a16:creationId xmlns:a16="http://schemas.microsoft.com/office/drawing/2014/main" id="{70EC71A9-B378-CB21-823D-3B4446B87C1A}"/>
              </a:ext>
            </a:extLst>
          </p:cNvPr>
          <p:cNvSpPr>
            <a:spLocks noGrp="1"/>
          </p:cNvSpPr>
          <p:nvPr>
            <p:ph type="sldNum" sz="quarter" idx="7"/>
          </p:nvPr>
        </p:nvSpPr>
        <p:spPr>
          <a:xfrm>
            <a:off x="4125898" y="9277170"/>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graphicFrame>
        <p:nvGraphicFramePr>
          <p:cNvPr id="56" name="Table 56">
            <a:extLst>
              <a:ext uri="{FF2B5EF4-FFF2-40B4-BE49-F238E27FC236}">
                <a16:creationId xmlns:a16="http://schemas.microsoft.com/office/drawing/2014/main" id="{E1897AA0-8596-6A94-C089-48B4DDD35A9C}"/>
              </a:ext>
            </a:extLst>
          </p:cNvPr>
          <p:cNvGraphicFramePr>
            <a:graphicFrameLocks noGrp="1"/>
          </p:cNvGraphicFramePr>
          <p:nvPr>
            <p:extLst>
              <p:ext uri="{D42A27DB-BD31-4B8C-83A1-F6EECF244321}">
                <p14:modId xmlns:p14="http://schemas.microsoft.com/office/powerpoint/2010/main" val="2733021218"/>
              </p:ext>
            </p:extLst>
          </p:nvPr>
        </p:nvGraphicFramePr>
        <p:xfrm>
          <a:off x="1155879" y="7812023"/>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80%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20%</a:t>
                      </a:r>
                    </a:p>
                  </a:txBody>
                  <a:tcPr/>
                </a:tc>
                <a:extLst>
                  <a:ext uri="{0D108BD9-81ED-4DB2-BD59-A6C34878D82A}">
                    <a16:rowId xmlns:a16="http://schemas.microsoft.com/office/drawing/2014/main" val="3703399394"/>
                  </a:ext>
                </a:extLst>
              </a:tr>
            </a:tbl>
          </a:graphicData>
        </a:graphic>
      </p:graphicFrame>
      <p:sp>
        <p:nvSpPr>
          <p:cNvPr id="57" name="Rectangle 56">
            <a:extLst>
              <a:ext uri="{FF2B5EF4-FFF2-40B4-BE49-F238E27FC236}">
                <a16:creationId xmlns:a16="http://schemas.microsoft.com/office/drawing/2014/main" id="{1D2FACBE-A53A-2468-F365-9220202202B3}"/>
              </a:ext>
            </a:extLst>
          </p:cNvPr>
          <p:cNvSpPr/>
          <p:nvPr/>
        </p:nvSpPr>
        <p:spPr>
          <a:xfrm>
            <a:off x="1147599" y="8641131"/>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In this prototype, users are not satisfied because the appearance in this menu is less attractive and the naming</a:t>
            </a:r>
            <a:endParaRPr lang="en-US" sz="1000" dirty="0"/>
          </a:p>
        </p:txBody>
      </p:sp>
      <p:sp>
        <p:nvSpPr>
          <p:cNvPr id="58" name="object 2">
            <a:extLst>
              <a:ext uri="{FF2B5EF4-FFF2-40B4-BE49-F238E27FC236}">
                <a16:creationId xmlns:a16="http://schemas.microsoft.com/office/drawing/2014/main" id="{0D144BCE-2C43-D3D0-F685-9C4595C9B3EA}"/>
              </a:ext>
            </a:extLst>
          </p:cNvPr>
          <p:cNvSpPr/>
          <p:nvPr/>
        </p:nvSpPr>
        <p:spPr>
          <a:xfrm>
            <a:off x="5545487" y="2830339"/>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59" name="object 3">
            <a:extLst>
              <a:ext uri="{FF2B5EF4-FFF2-40B4-BE49-F238E27FC236}">
                <a16:creationId xmlns:a16="http://schemas.microsoft.com/office/drawing/2014/main" id="{0304DA2B-B6CB-9C92-5B67-EEC18E767CAB}"/>
              </a:ext>
            </a:extLst>
          </p:cNvPr>
          <p:cNvSpPr/>
          <p:nvPr/>
        </p:nvSpPr>
        <p:spPr>
          <a:xfrm>
            <a:off x="5545487" y="3686489"/>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0" name="object 4">
            <a:extLst>
              <a:ext uri="{FF2B5EF4-FFF2-40B4-BE49-F238E27FC236}">
                <a16:creationId xmlns:a16="http://schemas.microsoft.com/office/drawing/2014/main" id="{71CFC0F3-0176-685D-D335-C0775C93A406}"/>
              </a:ext>
            </a:extLst>
          </p:cNvPr>
          <p:cNvSpPr/>
          <p:nvPr/>
        </p:nvSpPr>
        <p:spPr>
          <a:xfrm>
            <a:off x="8266059" y="3318153"/>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62" name="object 5">
            <a:extLst>
              <a:ext uri="{FF2B5EF4-FFF2-40B4-BE49-F238E27FC236}">
                <a16:creationId xmlns:a16="http://schemas.microsoft.com/office/drawing/2014/main" id="{4798D72B-F5B9-29DB-5B31-95EA48E15FD7}"/>
              </a:ext>
            </a:extLst>
          </p:cNvPr>
          <p:cNvGrpSpPr/>
          <p:nvPr/>
        </p:nvGrpSpPr>
        <p:grpSpPr>
          <a:xfrm>
            <a:off x="5485043" y="1447800"/>
            <a:ext cx="3520956" cy="6268180"/>
            <a:chOff x="1203444" y="1927141"/>
            <a:chExt cx="2752090" cy="5443220"/>
          </a:xfrm>
        </p:grpSpPr>
        <p:sp>
          <p:nvSpPr>
            <p:cNvPr id="63" name="object 6">
              <a:extLst>
                <a:ext uri="{FF2B5EF4-FFF2-40B4-BE49-F238E27FC236}">
                  <a16:creationId xmlns:a16="http://schemas.microsoft.com/office/drawing/2014/main" id="{FC03A267-F1F8-E0F4-ACB9-031257A296CA}"/>
                </a:ext>
              </a:extLst>
            </p:cNvPr>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4" name="object 7">
              <a:extLst>
                <a:ext uri="{FF2B5EF4-FFF2-40B4-BE49-F238E27FC236}">
                  <a16:creationId xmlns:a16="http://schemas.microsoft.com/office/drawing/2014/main" id="{FC00160C-F7CB-4852-00A3-E0198D044CE7}"/>
                </a:ext>
              </a:extLst>
            </p:cNvPr>
            <p:cNvSpPr/>
            <p:nvPr/>
          </p:nvSpPr>
          <p:spPr>
            <a:xfrm>
              <a:off x="1213511" y="1927141"/>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a:p>
          </p:txBody>
        </p:sp>
        <p:sp>
          <p:nvSpPr>
            <p:cNvPr id="65" name="object 8">
              <a:extLst>
                <a:ext uri="{FF2B5EF4-FFF2-40B4-BE49-F238E27FC236}">
                  <a16:creationId xmlns:a16="http://schemas.microsoft.com/office/drawing/2014/main" id="{DA570883-029A-89AA-6654-8BAE9E469A02}"/>
                </a:ext>
              </a:extLst>
            </p:cNvPr>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a:p>
          </p:txBody>
        </p:sp>
        <p:sp>
          <p:nvSpPr>
            <p:cNvPr id="66" name="object 9">
              <a:extLst>
                <a:ext uri="{FF2B5EF4-FFF2-40B4-BE49-F238E27FC236}">
                  <a16:creationId xmlns:a16="http://schemas.microsoft.com/office/drawing/2014/main" id="{77CA7DE2-E7C9-ACC4-BEE5-D76E61F815FD}"/>
                </a:ext>
              </a:extLst>
            </p:cNvPr>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a:p>
          </p:txBody>
        </p:sp>
        <p:sp>
          <p:nvSpPr>
            <p:cNvPr id="67" name="object 10">
              <a:extLst>
                <a:ext uri="{FF2B5EF4-FFF2-40B4-BE49-F238E27FC236}">
                  <a16:creationId xmlns:a16="http://schemas.microsoft.com/office/drawing/2014/main" id="{6536F0D7-61FB-4500-1F93-CBA1FAFFC7BC}"/>
                </a:ext>
              </a:extLst>
            </p:cNvPr>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a:p>
          </p:txBody>
        </p:sp>
        <p:sp>
          <p:nvSpPr>
            <p:cNvPr id="68" name="object 11">
              <a:extLst>
                <a:ext uri="{FF2B5EF4-FFF2-40B4-BE49-F238E27FC236}">
                  <a16:creationId xmlns:a16="http://schemas.microsoft.com/office/drawing/2014/main" id="{E8BAF05D-8DF5-4C27-B15B-A0E030EA8B0F}"/>
                </a:ext>
              </a:extLst>
            </p:cNvPr>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69" name="object 12">
              <a:extLst>
                <a:ext uri="{FF2B5EF4-FFF2-40B4-BE49-F238E27FC236}">
                  <a16:creationId xmlns:a16="http://schemas.microsoft.com/office/drawing/2014/main" id="{A92A2A68-4F91-348D-E32F-7BC565B2A480}"/>
                </a:ext>
              </a:extLst>
            </p:cNvPr>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70" name="object 13">
              <a:extLst>
                <a:ext uri="{FF2B5EF4-FFF2-40B4-BE49-F238E27FC236}">
                  <a16:creationId xmlns:a16="http://schemas.microsoft.com/office/drawing/2014/main" id="{C3DAACFA-BFD3-A3F8-B8A9-7B90C0733565}"/>
                </a:ext>
              </a:extLst>
            </p:cNvPr>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71" name="object 18">
            <a:extLst>
              <a:ext uri="{FF2B5EF4-FFF2-40B4-BE49-F238E27FC236}">
                <a16:creationId xmlns:a16="http://schemas.microsoft.com/office/drawing/2014/main" id="{9C3CE7BD-D8CA-2B3B-9008-9DDFB671CFA3}"/>
              </a:ext>
            </a:extLst>
          </p:cNvPr>
          <p:cNvSpPr txBox="1"/>
          <p:nvPr/>
        </p:nvSpPr>
        <p:spPr>
          <a:xfrm>
            <a:off x="5485044" y="8472750"/>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aphicFrame>
        <p:nvGraphicFramePr>
          <p:cNvPr id="72" name="Table 56">
            <a:extLst>
              <a:ext uri="{FF2B5EF4-FFF2-40B4-BE49-F238E27FC236}">
                <a16:creationId xmlns:a16="http://schemas.microsoft.com/office/drawing/2014/main" id="{5F406589-17EA-B29E-EB05-5B4855A50274}"/>
              </a:ext>
            </a:extLst>
          </p:cNvPr>
          <p:cNvGraphicFramePr>
            <a:graphicFrameLocks noGrp="1"/>
          </p:cNvGraphicFramePr>
          <p:nvPr>
            <p:extLst>
              <p:ext uri="{D42A27DB-BD31-4B8C-83A1-F6EECF244321}">
                <p14:modId xmlns:p14="http://schemas.microsoft.com/office/powerpoint/2010/main" val="657314720"/>
              </p:ext>
            </p:extLst>
          </p:nvPr>
        </p:nvGraphicFramePr>
        <p:xfrm>
          <a:off x="5509413" y="7793400"/>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2</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0">
                <a:tc vMerge="1">
                  <a:txBody>
                    <a:bodyPr/>
                    <a:lstStyle/>
                    <a:p>
                      <a:endParaRPr lang="en-US" dirty="0"/>
                    </a:p>
                  </a:txBody>
                  <a:tcPr/>
                </a:tc>
                <a:tc>
                  <a:txBody>
                    <a:bodyPr/>
                    <a:lstStyle/>
                    <a:p>
                      <a:pPr algn="ct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80%</a:t>
                      </a:r>
                    </a:p>
                  </a:txBody>
                  <a:tcPr/>
                </a:tc>
                <a:extLst>
                  <a:ext uri="{0D108BD9-81ED-4DB2-BD59-A6C34878D82A}">
                    <a16:rowId xmlns:a16="http://schemas.microsoft.com/office/drawing/2014/main" val="3703399394"/>
                  </a:ext>
                </a:extLst>
              </a:tr>
            </a:tbl>
          </a:graphicData>
        </a:graphic>
      </p:graphicFrame>
      <p:sp>
        <p:nvSpPr>
          <p:cNvPr id="73" name="Rectangle 72">
            <a:extLst>
              <a:ext uri="{FF2B5EF4-FFF2-40B4-BE49-F238E27FC236}">
                <a16:creationId xmlns:a16="http://schemas.microsoft.com/office/drawing/2014/main" id="{49EDF5D2-BF2C-152A-1474-000F9358333A}"/>
              </a:ext>
            </a:extLst>
          </p:cNvPr>
          <p:cNvSpPr/>
          <p:nvPr/>
        </p:nvSpPr>
        <p:spPr>
          <a:xfrm>
            <a:off x="5489642" y="8624202"/>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In this prototype, users feel satisfied because they are presented with a menu to see friends and interact with friends</a:t>
            </a:r>
            <a:endParaRPr lang="en-US" sz="1000" dirty="0"/>
          </a:p>
        </p:txBody>
      </p:sp>
      <p:pic>
        <p:nvPicPr>
          <p:cNvPr id="16" name="Picture 15">
            <a:extLst>
              <a:ext uri="{FF2B5EF4-FFF2-40B4-BE49-F238E27FC236}">
                <a16:creationId xmlns:a16="http://schemas.microsoft.com/office/drawing/2014/main" id="{1AE89FB0-035B-D785-7494-9E89C03992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411485" y="1785319"/>
            <a:ext cx="2962936" cy="5738562"/>
          </a:xfrm>
          <a:prstGeom prst="rect">
            <a:avLst/>
          </a:prstGeom>
        </p:spPr>
      </p:pic>
      <p:pic>
        <p:nvPicPr>
          <p:cNvPr id="20" name="Picture 19">
            <a:extLst>
              <a:ext uri="{FF2B5EF4-FFF2-40B4-BE49-F238E27FC236}">
                <a16:creationId xmlns:a16="http://schemas.microsoft.com/office/drawing/2014/main" id="{72418880-A012-61FA-9BD3-41DCE0844A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809828" y="1785319"/>
            <a:ext cx="2884707" cy="5738562"/>
          </a:xfrm>
          <a:prstGeom prst="rect">
            <a:avLst/>
          </a:prstGeom>
        </p:spPr>
      </p:pic>
    </p:spTree>
    <p:extLst>
      <p:ext uri="{BB962C8B-B14F-4D97-AF65-F5344CB8AC3E}">
        <p14:creationId xmlns:p14="http://schemas.microsoft.com/office/powerpoint/2010/main" val="3085867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82529" y="2942787"/>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3" name="object 3"/>
          <p:cNvSpPr/>
          <p:nvPr/>
        </p:nvSpPr>
        <p:spPr>
          <a:xfrm>
            <a:off x="3082529" y="3798937"/>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4" name="object 4"/>
          <p:cNvSpPr/>
          <p:nvPr/>
        </p:nvSpPr>
        <p:spPr>
          <a:xfrm>
            <a:off x="5803101" y="3430601"/>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5" name="object 5"/>
          <p:cNvGrpSpPr/>
          <p:nvPr/>
        </p:nvGrpSpPr>
        <p:grpSpPr>
          <a:xfrm>
            <a:off x="3022085" y="1560248"/>
            <a:ext cx="3520837" cy="6268180"/>
            <a:chOff x="1203444" y="1927140"/>
            <a:chExt cx="2751997" cy="5443220"/>
          </a:xfrm>
        </p:grpSpPr>
        <p:sp>
          <p:nvSpPr>
            <p:cNvPr id="6" name="object 6"/>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7" name="object 7"/>
            <p:cNvSpPr/>
            <p:nvPr/>
          </p:nvSpPr>
          <p:spPr>
            <a:xfrm>
              <a:off x="1213511" y="1927140"/>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dirty="0"/>
            </a:p>
          </p:txBody>
        </p:sp>
        <p:sp>
          <p:nvSpPr>
            <p:cNvPr id="8" name="object 8"/>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dirty="0"/>
            </a:p>
          </p:txBody>
        </p:sp>
        <p:sp>
          <p:nvSpPr>
            <p:cNvPr id="9" name="object 9"/>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dirty="0"/>
            </a:p>
          </p:txBody>
        </p:sp>
        <p:sp>
          <p:nvSpPr>
            <p:cNvPr id="10" name="object 10"/>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dirty="0"/>
            </a:p>
          </p:txBody>
        </p:sp>
        <p:sp>
          <p:nvSpPr>
            <p:cNvPr id="11" name="object 11"/>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12" name="object 12"/>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13" name="object 13"/>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14" name="object 14"/>
          <p:cNvSpPr txBox="1">
            <a:spLocks noGrp="1"/>
          </p:cNvSpPr>
          <p:nvPr>
            <p:ph type="title"/>
          </p:nvPr>
        </p:nvSpPr>
        <p:spPr>
          <a:xfrm>
            <a:off x="1143000" y="1101568"/>
            <a:ext cx="214757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AB Testing</a:t>
            </a:r>
          </a:p>
        </p:txBody>
      </p:sp>
      <p:sp>
        <p:nvSpPr>
          <p:cNvPr id="18" name="object 18"/>
          <p:cNvSpPr txBox="1"/>
          <p:nvPr/>
        </p:nvSpPr>
        <p:spPr>
          <a:xfrm>
            <a:off x="3022086" y="8585198"/>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pSp>
        <p:nvGrpSpPr>
          <p:cNvPr id="50" name="object 50"/>
          <p:cNvGrpSpPr/>
          <p:nvPr/>
        </p:nvGrpSpPr>
        <p:grpSpPr>
          <a:xfrm>
            <a:off x="8053706" y="890039"/>
            <a:ext cx="1014094" cy="532130"/>
            <a:chOff x="5850905" y="1125459"/>
            <a:chExt cx="1014094" cy="532130"/>
          </a:xfrm>
        </p:grpSpPr>
        <p:sp>
          <p:nvSpPr>
            <p:cNvPr id="51" name="object 51"/>
            <p:cNvSpPr/>
            <p:nvPr/>
          </p:nvSpPr>
          <p:spPr>
            <a:xfrm>
              <a:off x="6032736" y="130729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400" dirty="0"/>
                <a:t>30</a:t>
              </a:r>
              <a:endParaRPr sz="2400" dirty="0"/>
            </a:p>
          </p:txBody>
        </p:sp>
        <p:sp>
          <p:nvSpPr>
            <p:cNvPr id="52" name="object 52"/>
            <p:cNvSpPr/>
            <p:nvPr/>
          </p:nvSpPr>
          <p:spPr>
            <a:xfrm>
              <a:off x="5850905" y="11254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2" cstate="print"/>
            <a:stretch>
              <a:fillRect/>
            </a:stretch>
          </p:blipFill>
          <p:spPr>
            <a:xfrm>
              <a:off x="6013783" y="1215947"/>
              <a:ext cx="108584" cy="165592"/>
            </a:xfrm>
            <a:prstGeom prst="rect">
              <a:avLst/>
            </a:prstGeom>
          </p:spPr>
        </p:pic>
      </p:grpSp>
      <p:sp>
        <p:nvSpPr>
          <p:cNvPr id="55" name="Slide Number Placeholder 62">
            <a:extLst>
              <a:ext uri="{FF2B5EF4-FFF2-40B4-BE49-F238E27FC236}">
                <a16:creationId xmlns:a16="http://schemas.microsoft.com/office/drawing/2014/main" id="{70EC71A9-B378-CB21-823D-3B4446B87C1A}"/>
              </a:ext>
            </a:extLst>
          </p:cNvPr>
          <p:cNvSpPr>
            <a:spLocks noGrp="1"/>
          </p:cNvSpPr>
          <p:nvPr>
            <p:ph type="sldNum" sz="quarter" idx="7"/>
          </p:nvPr>
        </p:nvSpPr>
        <p:spPr>
          <a:xfrm>
            <a:off x="4125898" y="9277170"/>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52</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graphicFrame>
        <p:nvGraphicFramePr>
          <p:cNvPr id="56" name="Table 56">
            <a:extLst>
              <a:ext uri="{FF2B5EF4-FFF2-40B4-BE49-F238E27FC236}">
                <a16:creationId xmlns:a16="http://schemas.microsoft.com/office/drawing/2014/main" id="{E1897AA0-8596-6A94-C089-48B4DDD35A9C}"/>
              </a:ext>
            </a:extLst>
          </p:cNvPr>
          <p:cNvGraphicFramePr>
            <a:graphicFrameLocks noGrp="1"/>
          </p:cNvGraphicFramePr>
          <p:nvPr>
            <p:extLst>
              <p:ext uri="{D42A27DB-BD31-4B8C-83A1-F6EECF244321}">
                <p14:modId xmlns:p14="http://schemas.microsoft.com/office/powerpoint/2010/main" val="259606804"/>
              </p:ext>
            </p:extLst>
          </p:nvPr>
        </p:nvGraphicFramePr>
        <p:xfrm>
          <a:off x="3034964" y="7907542"/>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80%</a:t>
                      </a:r>
                    </a:p>
                  </a:txBody>
                  <a:tcPr/>
                </a:tc>
                <a:extLst>
                  <a:ext uri="{0D108BD9-81ED-4DB2-BD59-A6C34878D82A}">
                    <a16:rowId xmlns:a16="http://schemas.microsoft.com/office/drawing/2014/main" val="3703399394"/>
                  </a:ext>
                </a:extLst>
              </a:tr>
            </a:tbl>
          </a:graphicData>
        </a:graphic>
      </p:graphicFrame>
      <p:sp>
        <p:nvSpPr>
          <p:cNvPr id="57" name="Rectangle 56">
            <a:extLst>
              <a:ext uri="{FF2B5EF4-FFF2-40B4-BE49-F238E27FC236}">
                <a16:creationId xmlns:a16="http://schemas.microsoft.com/office/drawing/2014/main" id="{1D2FACBE-A53A-2468-F365-9220202202B3}"/>
              </a:ext>
            </a:extLst>
          </p:cNvPr>
          <p:cNvSpPr/>
          <p:nvPr/>
        </p:nvSpPr>
        <p:spPr>
          <a:xfrm>
            <a:off x="3026684" y="8736650"/>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In this prototype, users are satisfied because there are many choices of payment methods</a:t>
            </a:r>
            <a:endParaRPr lang="en-US" sz="1000" dirty="0"/>
          </a:p>
        </p:txBody>
      </p:sp>
      <p:pic>
        <p:nvPicPr>
          <p:cNvPr id="16" name="Picture 15">
            <a:extLst>
              <a:ext uri="{FF2B5EF4-FFF2-40B4-BE49-F238E27FC236}">
                <a16:creationId xmlns:a16="http://schemas.microsoft.com/office/drawing/2014/main" id="{1AE89FB0-035B-D785-7494-9E89C03992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329684" y="1880838"/>
            <a:ext cx="2884707" cy="5738562"/>
          </a:xfrm>
          <a:prstGeom prst="rect">
            <a:avLst/>
          </a:prstGeom>
        </p:spPr>
      </p:pic>
    </p:spTree>
    <p:extLst>
      <p:ext uri="{BB962C8B-B14F-4D97-AF65-F5344CB8AC3E}">
        <p14:creationId xmlns:p14="http://schemas.microsoft.com/office/powerpoint/2010/main" val="2374866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1127199"/>
            <a:ext cx="4569364"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Verification</a:t>
            </a:r>
          </a:p>
        </p:txBody>
      </p:sp>
      <p:grpSp>
        <p:nvGrpSpPr>
          <p:cNvPr id="47" name="object 47"/>
          <p:cNvGrpSpPr/>
          <p:nvPr/>
        </p:nvGrpSpPr>
        <p:grpSpPr>
          <a:xfrm>
            <a:off x="8066406" y="915670"/>
            <a:ext cx="1014094" cy="532130"/>
            <a:chOff x="8267799" y="1751191"/>
            <a:chExt cx="1014094" cy="532130"/>
          </a:xfrm>
        </p:grpSpPr>
        <p:sp>
          <p:nvSpPr>
            <p:cNvPr id="48" name="object 48"/>
            <p:cNvSpPr/>
            <p:nvPr/>
          </p:nvSpPr>
          <p:spPr>
            <a:xfrm>
              <a:off x="8449629" y="1933022"/>
              <a:ext cx="831850" cy="350520"/>
            </a:xfrm>
            <a:custGeom>
              <a:avLst/>
              <a:gdLst/>
              <a:ahLst/>
              <a:cxnLst/>
              <a:rect l="l" t="t" r="r" b="b"/>
              <a:pathLst>
                <a:path w="831850" h="350519">
                  <a:moveTo>
                    <a:pt x="812598" y="350112"/>
                  </a:moveTo>
                  <a:lnTo>
                    <a:pt x="19049" y="350112"/>
                  </a:lnTo>
                  <a:lnTo>
                    <a:pt x="11634" y="348615"/>
                  </a:lnTo>
                  <a:lnTo>
                    <a:pt x="5578" y="344532"/>
                  </a:lnTo>
                  <a:lnTo>
                    <a:pt x="1496" y="338477"/>
                  </a:lnTo>
                  <a:lnTo>
                    <a:pt x="0" y="331065"/>
                  </a:lnTo>
                  <a:lnTo>
                    <a:pt x="0" y="19046"/>
                  </a:lnTo>
                  <a:lnTo>
                    <a:pt x="1496" y="11634"/>
                  </a:lnTo>
                  <a:lnTo>
                    <a:pt x="5578" y="5579"/>
                  </a:lnTo>
                  <a:lnTo>
                    <a:pt x="11634" y="1497"/>
                  </a:lnTo>
                  <a:lnTo>
                    <a:pt x="19049" y="0"/>
                  </a:lnTo>
                  <a:lnTo>
                    <a:pt x="812598" y="0"/>
                  </a:lnTo>
                  <a:lnTo>
                    <a:pt x="820013" y="1497"/>
                  </a:lnTo>
                  <a:lnTo>
                    <a:pt x="826068" y="5579"/>
                  </a:lnTo>
                  <a:lnTo>
                    <a:pt x="830151" y="11634"/>
                  </a:lnTo>
                  <a:lnTo>
                    <a:pt x="831647" y="19046"/>
                  </a:lnTo>
                  <a:lnTo>
                    <a:pt x="831647" y="331065"/>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4</a:t>
              </a:r>
              <a:endParaRPr dirty="0"/>
            </a:p>
          </p:txBody>
        </p:sp>
        <p:sp>
          <p:nvSpPr>
            <p:cNvPr id="49" name="object 49"/>
            <p:cNvSpPr/>
            <p:nvPr/>
          </p:nvSpPr>
          <p:spPr>
            <a:xfrm>
              <a:off x="8267799" y="1751191"/>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2" cstate="print"/>
            <a:stretch>
              <a:fillRect/>
            </a:stretch>
          </p:blipFill>
          <p:spPr>
            <a:xfrm>
              <a:off x="8430676" y="1841679"/>
              <a:ext cx="108584" cy="165592"/>
            </a:xfrm>
            <a:prstGeom prst="rect">
              <a:avLst/>
            </a:prstGeom>
          </p:spPr>
        </p:pic>
      </p:grpSp>
      <p:sp>
        <p:nvSpPr>
          <p:cNvPr id="53" name="object 4">
            <a:extLst>
              <a:ext uri="{FF2B5EF4-FFF2-40B4-BE49-F238E27FC236}">
                <a16:creationId xmlns:a16="http://schemas.microsoft.com/office/drawing/2014/main" id="{0A81089A-2067-6157-8FFB-91BDF26D3091}"/>
              </a:ext>
            </a:extLst>
          </p:cNvPr>
          <p:cNvSpPr txBox="1"/>
          <p:nvPr/>
        </p:nvSpPr>
        <p:spPr>
          <a:xfrm>
            <a:off x="1143041" y="2659800"/>
            <a:ext cx="2261871" cy="197618"/>
          </a:xfrm>
          <a:prstGeom prst="rect">
            <a:avLst/>
          </a:prstGeom>
        </p:spPr>
        <p:txBody>
          <a:bodyPr vert="horz" wrap="square" lIns="0" tIns="12700" rIns="0" bIns="0" rtlCol="0">
            <a:spAutoFit/>
          </a:bodyPr>
          <a:lstStyle/>
          <a:p>
            <a:pPr marL="12701">
              <a:spcBef>
                <a:spcPts val="100"/>
              </a:spcBef>
              <a:tabLst>
                <a:tab pos="1378051" algn="l"/>
              </a:tabLst>
            </a:pPr>
            <a:r>
              <a:rPr sz="1201" dirty="0">
                <a:latin typeface="Verdana"/>
                <a:cs typeface="Verdana"/>
              </a:rPr>
              <a:t>HYPOTHESES	</a:t>
            </a:r>
          </a:p>
        </p:txBody>
      </p:sp>
      <p:sp>
        <p:nvSpPr>
          <p:cNvPr id="54" name="object 5">
            <a:extLst>
              <a:ext uri="{FF2B5EF4-FFF2-40B4-BE49-F238E27FC236}">
                <a16:creationId xmlns:a16="http://schemas.microsoft.com/office/drawing/2014/main" id="{C9009DD7-2CED-7423-A821-708B9920C982}"/>
              </a:ext>
            </a:extLst>
          </p:cNvPr>
          <p:cNvSpPr txBox="1"/>
          <p:nvPr/>
        </p:nvSpPr>
        <p:spPr>
          <a:xfrm>
            <a:off x="5626924" y="2659794"/>
            <a:ext cx="115443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EXPLANATION</a:t>
            </a:r>
          </a:p>
        </p:txBody>
      </p:sp>
      <p:sp>
        <p:nvSpPr>
          <p:cNvPr id="55" name="TextBox 54">
            <a:extLst>
              <a:ext uri="{FF2B5EF4-FFF2-40B4-BE49-F238E27FC236}">
                <a16:creationId xmlns:a16="http://schemas.microsoft.com/office/drawing/2014/main" id="{40B77F6A-EC7A-3C33-A2AD-9FAEABD370FC}"/>
              </a:ext>
            </a:extLst>
          </p:cNvPr>
          <p:cNvSpPr txBox="1"/>
          <p:nvPr/>
        </p:nvSpPr>
        <p:spPr>
          <a:xfrm>
            <a:off x="1143000" y="2920594"/>
            <a:ext cx="1064208" cy="1477328"/>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H1 </a:t>
            </a:r>
          </a:p>
          <a:p>
            <a:pPr marL="342900" indent="-342900">
              <a:buFont typeface="+mj-lt"/>
              <a:buAutoNum type="arabicPeriod"/>
            </a:pPr>
            <a:r>
              <a:rPr lang="en-US" dirty="0"/>
              <a:t>H2 </a:t>
            </a:r>
          </a:p>
          <a:p>
            <a:pPr marL="342900" indent="-342900">
              <a:buFont typeface="+mj-lt"/>
              <a:buAutoNum type="arabicPeriod"/>
            </a:pPr>
            <a:r>
              <a:rPr lang="en-US" dirty="0"/>
              <a:t>H3 </a:t>
            </a:r>
          </a:p>
          <a:p>
            <a:pPr marL="342900" indent="-342900">
              <a:buFont typeface="+mj-lt"/>
              <a:buAutoNum type="arabicPeriod"/>
            </a:pPr>
            <a:r>
              <a:rPr lang="en-US" dirty="0"/>
              <a:t> H4</a:t>
            </a:r>
          </a:p>
          <a:p>
            <a:pPr marL="342900" indent="-342900">
              <a:buFont typeface="+mj-lt"/>
              <a:buAutoNum type="arabicPeriod"/>
            </a:pPr>
            <a:r>
              <a:rPr lang="en-US" dirty="0"/>
              <a:t> H5</a:t>
            </a:r>
          </a:p>
        </p:txBody>
      </p:sp>
      <p:sp>
        <p:nvSpPr>
          <p:cNvPr id="56" name="TextBox 55">
            <a:extLst>
              <a:ext uri="{FF2B5EF4-FFF2-40B4-BE49-F238E27FC236}">
                <a16:creationId xmlns:a16="http://schemas.microsoft.com/office/drawing/2014/main" id="{48BF54C2-4DA3-9F30-D61E-CD6D8A3D018B}"/>
              </a:ext>
            </a:extLst>
          </p:cNvPr>
          <p:cNvSpPr txBox="1"/>
          <p:nvPr/>
        </p:nvSpPr>
        <p:spPr>
          <a:xfrm>
            <a:off x="2340703" y="2911553"/>
            <a:ext cx="3103152" cy="369332"/>
          </a:xfrm>
          <a:prstGeom prst="rect">
            <a:avLst/>
          </a:prstGeom>
          <a:noFill/>
          <a:ln>
            <a:solidFill>
              <a:schemeClr val="tx1"/>
            </a:solidFill>
          </a:ln>
        </p:spPr>
        <p:txBody>
          <a:bodyPr wrap="square" rtlCol="0">
            <a:spAutoFit/>
          </a:bodyPr>
          <a:lstStyle/>
          <a:p>
            <a:r>
              <a:rPr lang="en-US"/>
              <a:t>Children who like to play, learn</a:t>
            </a:r>
            <a:endParaRPr lang="en-US" dirty="0"/>
          </a:p>
        </p:txBody>
      </p:sp>
      <p:sp>
        <p:nvSpPr>
          <p:cNvPr id="57" name="TextBox 56">
            <a:extLst>
              <a:ext uri="{FF2B5EF4-FFF2-40B4-BE49-F238E27FC236}">
                <a16:creationId xmlns:a16="http://schemas.microsoft.com/office/drawing/2014/main" id="{9C6A2A34-0C2D-9C69-1BEF-91097C99A161}"/>
              </a:ext>
            </a:extLst>
          </p:cNvPr>
          <p:cNvSpPr txBox="1"/>
          <p:nvPr/>
        </p:nvSpPr>
        <p:spPr>
          <a:xfrm>
            <a:off x="5626924" y="2911553"/>
            <a:ext cx="3440876" cy="2585323"/>
          </a:xfrm>
          <a:prstGeom prst="rect">
            <a:avLst/>
          </a:prstGeom>
          <a:noFill/>
          <a:ln>
            <a:solidFill>
              <a:schemeClr val="tx1"/>
            </a:solidFill>
          </a:ln>
        </p:spPr>
        <p:txBody>
          <a:bodyPr wrap="square" rtlCol="0">
            <a:spAutoFit/>
          </a:bodyPr>
          <a:lstStyle/>
          <a:p>
            <a:r>
              <a:rPr lang="en-US"/>
              <a:t>From the results of the system above, if a comparative test is carried out with similar applications, users have enough to feel that this learning education application system is in accordance with what has been expected by users and can function according to its usefulness</a:t>
            </a:r>
            <a:endParaRPr lang="en-US" dirty="0"/>
          </a:p>
        </p:txBody>
      </p:sp>
      <p:sp>
        <p:nvSpPr>
          <p:cNvPr id="4" name="TextBox 3">
            <a:extLst>
              <a:ext uri="{FF2B5EF4-FFF2-40B4-BE49-F238E27FC236}">
                <a16:creationId xmlns:a16="http://schemas.microsoft.com/office/drawing/2014/main" id="{D4DF0A90-438E-67B4-3457-3C90CAD82915}"/>
              </a:ext>
            </a:extLst>
          </p:cNvPr>
          <p:cNvSpPr txBox="1"/>
          <p:nvPr/>
        </p:nvSpPr>
        <p:spPr>
          <a:xfrm>
            <a:off x="2243496" y="2620039"/>
            <a:ext cx="1642704" cy="277127"/>
          </a:xfrm>
          <a:prstGeom prst="rect">
            <a:avLst/>
          </a:prstGeom>
          <a:noFill/>
        </p:spPr>
        <p:txBody>
          <a:bodyPr wrap="square">
            <a:spAutoFit/>
          </a:bodyPr>
          <a:lstStyle/>
          <a:p>
            <a:r>
              <a:rPr lang="en-ID" sz="1201" dirty="0">
                <a:latin typeface="Verdana"/>
                <a:cs typeface="Verdana"/>
              </a:rPr>
              <a:t>PERSONAS</a:t>
            </a:r>
            <a:endParaRPr lang="en-US" sz="1201" dirty="0">
              <a:latin typeface="Verdana"/>
              <a:cs typeface="Verdana"/>
            </a:endParaRPr>
          </a:p>
        </p:txBody>
      </p:sp>
      <p:sp>
        <p:nvSpPr>
          <p:cNvPr id="5" name="Slide Number Placeholder 62">
            <a:extLst>
              <a:ext uri="{FF2B5EF4-FFF2-40B4-BE49-F238E27FC236}">
                <a16:creationId xmlns:a16="http://schemas.microsoft.com/office/drawing/2014/main" id="{B74FBB3A-F5D7-E09B-AC3E-EB16CB145B85}"/>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53</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70482" y="1132292"/>
            <a:ext cx="4699627"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Objective Explanation</a:t>
            </a:r>
          </a:p>
        </p:txBody>
      </p:sp>
      <p:grpSp>
        <p:nvGrpSpPr>
          <p:cNvPr id="22" name="object 22"/>
          <p:cNvGrpSpPr/>
          <p:nvPr/>
        </p:nvGrpSpPr>
        <p:grpSpPr>
          <a:xfrm>
            <a:off x="8066406" y="915670"/>
            <a:ext cx="1014094" cy="532130"/>
            <a:chOff x="5981679" y="777240"/>
            <a:chExt cx="1014094" cy="532130"/>
          </a:xfrm>
        </p:grpSpPr>
        <p:sp>
          <p:nvSpPr>
            <p:cNvPr id="23" name="object 23"/>
            <p:cNvSpPr/>
            <p:nvPr/>
          </p:nvSpPr>
          <p:spPr>
            <a:xfrm>
              <a:off x="6163510" y="95907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1600" dirty="0"/>
                <a:t>4</a:t>
              </a:r>
              <a:endParaRPr sz="1600" dirty="0"/>
            </a:p>
          </p:txBody>
        </p:sp>
        <p:sp>
          <p:nvSpPr>
            <p:cNvPr id="24" name="object 24"/>
            <p:cNvSpPr/>
            <p:nvPr/>
          </p:nvSpPr>
          <p:spPr>
            <a:xfrm>
              <a:off x="5981679" y="77724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2" cstate="print"/>
            <a:stretch>
              <a:fillRect/>
            </a:stretch>
          </p:blipFill>
          <p:spPr>
            <a:xfrm>
              <a:off x="6144557" y="867728"/>
              <a:ext cx="108584" cy="165592"/>
            </a:xfrm>
            <a:prstGeom prst="rect">
              <a:avLst/>
            </a:prstGeom>
          </p:spPr>
        </p:pic>
      </p:grpSp>
      <p:sp>
        <p:nvSpPr>
          <p:cNvPr id="26" name="TextBox 25">
            <a:extLst>
              <a:ext uri="{FF2B5EF4-FFF2-40B4-BE49-F238E27FC236}">
                <a16:creationId xmlns:a16="http://schemas.microsoft.com/office/drawing/2014/main" id="{81CC6C54-CD79-EA9B-1E2D-653FDAE25D84}"/>
              </a:ext>
            </a:extLst>
          </p:cNvPr>
          <p:cNvSpPr txBox="1"/>
          <p:nvPr/>
        </p:nvSpPr>
        <p:spPr>
          <a:xfrm>
            <a:off x="1066800" y="1828800"/>
            <a:ext cx="7924800" cy="2585323"/>
          </a:xfrm>
          <a:prstGeom prst="rect">
            <a:avLst/>
          </a:prstGeom>
          <a:noFill/>
          <a:ln>
            <a:solidFill>
              <a:schemeClr val="tx1"/>
            </a:solidFill>
          </a:ln>
        </p:spPr>
        <p:txBody>
          <a:bodyPr wrap="square" rtlCol="0">
            <a:spAutoFit/>
          </a:bodyPr>
          <a:lstStyle/>
          <a:p>
            <a:pPr algn="just"/>
            <a:r>
              <a:rPr lang="en-US"/>
              <a:t>My reason is that the first page is made a simple menu to make it easier for users to direct these users and sometimes there are also users who want to quickly quickly enter this application. For the second page, I immediately display the main menu that has been opened later can be selected class by the user. The third page goes to a sub-class section that can only be used \according to the previous menu that has been opened first. On the fourth page here enter the learning menu. namely questions and questions that must be answered correctly by the user, besides that on this page also displayed additional opportunities to answer the questions given.</a:t>
            </a:r>
            <a:endParaRPr lang="en-US" dirty="0"/>
          </a:p>
        </p:txBody>
      </p:sp>
      <p:sp>
        <p:nvSpPr>
          <p:cNvPr id="3" name="Slide Number Placeholder 62">
            <a:extLst>
              <a:ext uri="{FF2B5EF4-FFF2-40B4-BE49-F238E27FC236}">
                <a16:creationId xmlns:a16="http://schemas.microsoft.com/office/drawing/2014/main" id="{4E503F3C-5A59-57E8-8571-953A2CEA0D28}"/>
              </a:ext>
            </a:extLst>
          </p:cNvPr>
          <p:cNvSpPr>
            <a:spLocks noGrp="1"/>
          </p:cNvSpPr>
          <p:nvPr>
            <p:ph type="sldNum" sz="quarter" idx="7"/>
          </p:nvPr>
        </p:nvSpPr>
        <p:spPr>
          <a:xfrm>
            <a:off x="4080193" y="926904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54</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1" y="1123352"/>
            <a:ext cx="4225608"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Objective Behavioral Variables</a:t>
            </a:r>
          </a:p>
        </p:txBody>
      </p:sp>
      <p:sp>
        <p:nvSpPr>
          <p:cNvPr id="3" name="object 3"/>
          <p:cNvSpPr txBox="1"/>
          <p:nvPr/>
        </p:nvSpPr>
        <p:spPr>
          <a:xfrm>
            <a:off x="5431363" y="2383414"/>
            <a:ext cx="53022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SCALE</a:t>
            </a:r>
          </a:p>
        </p:txBody>
      </p:sp>
      <p:sp>
        <p:nvSpPr>
          <p:cNvPr id="5" name="object 5"/>
          <p:cNvSpPr txBox="1"/>
          <p:nvPr/>
        </p:nvSpPr>
        <p:spPr>
          <a:xfrm>
            <a:off x="1143000" y="2383414"/>
            <a:ext cx="2815589"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OBSERVED BEHAVIORAL VARIABLE</a:t>
            </a:r>
          </a:p>
        </p:txBody>
      </p:sp>
      <p:grpSp>
        <p:nvGrpSpPr>
          <p:cNvPr id="33" name="object 33"/>
          <p:cNvGrpSpPr/>
          <p:nvPr/>
        </p:nvGrpSpPr>
        <p:grpSpPr>
          <a:xfrm>
            <a:off x="8045208" y="918602"/>
            <a:ext cx="1014094" cy="532130"/>
            <a:chOff x="8267797" y="1838414"/>
            <a:chExt cx="1014094" cy="532130"/>
          </a:xfrm>
        </p:grpSpPr>
        <p:sp>
          <p:nvSpPr>
            <p:cNvPr id="34" name="object 34"/>
            <p:cNvSpPr/>
            <p:nvPr/>
          </p:nvSpPr>
          <p:spPr>
            <a:xfrm>
              <a:off x="8449628" y="2020245"/>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dirty="0"/>
                <a:t>4</a:t>
              </a:r>
              <a:endParaRPr dirty="0"/>
            </a:p>
          </p:txBody>
        </p:sp>
        <p:sp>
          <p:nvSpPr>
            <p:cNvPr id="35" name="object 35"/>
            <p:cNvSpPr/>
            <p:nvPr/>
          </p:nvSpPr>
          <p:spPr>
            <a:xfrm>
              <a:off x="8267797" y="183841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6" name="object 36"/>
            <p:cNvPicPr/>
            <p:nvPr/>
          </p:nvPicPr>
          <p:blipFill>
            <a:blip r:embed="rId2" cstate="print"/>
            <a:stretch>
              <a:fillRect/>
            </a:stretch>
          </p:blipFill>
          <p:spPr>
            <a:xfrm>
              <a:off x="8430675" y="1928902"/>
              <a:ext cx="108584" cy="165592"/>
            </a:xfrm>
            <a:prstGeom prst="rect">
              <a:avLst/>
            </a:prstGeom>
          </p:spPr>
        </p:pic>
      </p:grpSp>
      <p:sp>
        <p:nvSpPr>
          <p:cNvPr id="38" name="TextBox 37">
            <a:extLst>
              <a:ext uri="{FF2B5EF4-FFF2-40B4-BE49-F238E27FC236}">
                <a16:creationId xmlns:a16="http://schemas.microsoft.com/office/drawing/2014/main" id="{95C1E04E-EFE4-9EF5-5BF6-A7788CE3735A}"/>
              </a:ext>
            </a:extLst>
          </p:cNvPr>
          <p:cNvSpPr txBox="1"/>
          <p:nvPr/>
        </p:nvSpPr>
        <p:spPr>
          <a:xfrm>
            <a:off x="1143001" y="2667000"/>
            <a:ext cx="3581400" cy="3970318"/>
          </a:xfrm>
          <a:prstGeom prst="rect">
            <a:avLst/>
          </a:prstGeom>
          <a:noFill/>
          <a:ln>
            <a:solidFill>
              <a:schemeClr val="tx1"/>
            </a:solidFill>
          </a:ln>
        </p:spPr>
        <p:txBody>
          <a:bodyPr wrap="square" rtlCol="0">
            <a:spAutoFit/>
          </a:bodyPr>
          <a:lstStyle/>
          <a:p>
            <a:pPr marL="342900" indent="-342900">
              <a:buFont typeface="+mj-lt"/>
              <a:buAutoNum type="arabicPeriod"/>
            </a:pPr>
            <a:r>
              <a:rPr lang="en-US"/>
              <a:t>Ease of obtaining classes that match the user's talent
Child's ease of wearing gadgets for talent edukation
The child's convenience that determines the child's talent interest in the sub-class of the class that has many options
Convenience of a child who is a talent player anytime and anywhere
Convenience of getting additional class classes in the class menu</a:t>
            </a:r>
            <a:endParaRPr lang="en-US" dirty="0"/>
          </a:p>
        </p:txBody>
      </p:sp>
      <p:sp>
        <p:nvSpPr>
          <p:cNvPr id="39" name="TextBox 38">
            <a:extLst>
              <a:ext uri="{FF2B5EF4-FFF2-40B4-BE49-F238E27FC236}">
                <a16:creationId xmlns:a16="http://schemas.microsoft.com/office/drawing/2014/main" id="{D3FC4753-8564-C701-0A58-3AE44CF03802}"/>
              </a:ext>
            </a:extLst>
          </p:cNvPr>
          <p:cNvSpPr txBox="1"/>
          <p:nvPr/>
        </p:nvSpPr>
        <p:spPr>
          <a:xfrm>
            <a:off x="5477902" y="2688077"/>
            <a:ext cx="3581400" cy="1200329"/>
          </a:xfrm>
          <a:prstGeom prst="rect">
            <a:avLst/>
          </a:prstGeom>
          <a:noFill/>
          <a:ln>
            <a:solidFill>
              <a:schemeClr val="tx1"/>
            </a:solidFill>
          </a:ln>
        </p:spPr>
        <p:txBody>
          <a:bodyPr wrap="square" rtlCol="0">
            <a:spAutoFit/>
          </a:bodyPr>
          <a:lstStyle/>
          <a:p>
            <a:r>
              <a:rPr lang="en-US"/>
              <a:t>1,2,3,4,5. 
90% have been represented by user stories of children who like to learn online</a:t>
            </a:r>
            <a:endParaRPr lang="en-US" dirty="0"/>
          </a:p>
        </p:txBody>
      </p:sp>
      <p:sp>
        <p:nvSpPr>
          <p:cNvPr id="4" name="Slide Number Placeholder 62">
            <a:extLst>
              <a:ext uri="{FF2B5EF4-FFF2-40B4-BE49-F238E27FC236}">
                <a16:creationId xmlns:a16="http://schemas.microsoft.com/office/drawing/2014/main" id="{5AD1C929-C555-E00D-8021-562D1C11C381}"/>
              </a:ext>
            </a:extLst>
          </p:cNvPr>
          <p:cNvSpPr>
            <a:spLocks noGrp="1"/>
          </p:cNvSpPr>
          <p:nvPr>
            <p:ph type="sldNum" sz="quarter" idx="7"/>
          </p:nvPr>
        </p:nvSpPr>
        <p:spPr>
          <a:xfrm>
            <a:off x="4080194"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55</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318051172"/>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Login</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when </a:t>
                      </a:r>
                      <a:r>
                        <a:rPr lang="en-US" sz="1500" dirty="0" err="1">
                          <a:latin typeface="Times New Roman"/>
                          <a:cs typeface="Times New Roman"/>
                        </a:rPr>
                        <a:t>kilk</a:t>
                      </a:r>
                      <a:r>
                        <a:rPr lang="en-US" sz="1500" dirty="0">
                          <a:latin typeface="Times New Roman"/>
                          <a:cs typeface="Times New Roman"/>
                        </a:rPr>
                        <a:t> got it going 
open login menu</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Application displays the Login display feature
Username 
 Type : String &amp; Integer
 Minimum : 4 characters
 Maximum : - Character
Password
 Type : String &amp; Integer
 Minimum : 4 characters
 Maximum : 12 Characters</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56</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4052" y="4096248"/>
            <a:ext cx="2292443" cy="4544313"/>
          </a:xfrm>
          <a:prstGeom prst="rect">
            <a:avLst/>
          </a:prstGeom>
        </p:spPr>
      </p:pic>
    </p:spTree>
    <p:extLst>
      <p:ext uri="{BB962C8B-B14F-4D97-AF65-F5344CB8AC3E}">
        <p14:creationId xmlns:p14="http://schemas.microsoft.com/office/powerpoint/2010/main" val="1908427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981654799"/>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Main Menu</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Show the menu
main when </a:t>
                      </a:r>
                      <a:r>
                        <a:rPr lang="en-US" sz="1500" dirty="0" err="1">
                          <a:latin typeface="Times New Roman"/>
                          <a:cs typeface="Times New Roman"/>
                        </a:rPr>
                        <a:t>kilk</a:t>
                      </a:r>
                      <a:r>
                        <a:rPr lang="en-US" sz="1500" dirty="0">
                          <a:latin typeface="Times New Roman"/>
                          <a:cs typeface="Times New Roman"/>
                        </a:rPr>
                        <a:t> login</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500" dirty="0">
                          <a:latin typeface="Times New Roman"/>
                          <a:cs typeface="Times New Roman"/>
                        </a:rPr>
                        <a:t>Main Menu
</a:t>
                      </a:r>
                      <a:r>
                        <a:rPr lang="en-US" sz="1500" dirty="0" err="1">
                          <a:latin typeface="Times New Roman"/>
                          <a:cs typeface="Times New Roman"/>
                        </a:rPr>
                        <a:t>Mikat</a:t>
                      </a:r>
                      <a:r>
                        <a:rPr lang="en-US" sz="1500" dirty="0">
                          <a:latin typeface="Times New Roman"/>
                          <a:cs typeface="Times New Roman"/>
                        </a:rPr>
                        <a:t> Course
 Type : Integer
School
 Type : Integer
Monitor
Type : Integer
Teachers are alluring
Type : Integer
Captivating Chat
Type : Integer
File storage
Type : Integer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4052" y="4148423"/>
            <a:ext cx="2292443" cy="4439962"/>
          </a:xfrm>
          <a:prstGeom prst="rect">
            <a:avLst/>
          </a:prstGeom>
        </p:spPr>
      </p:pic>
    </p:spTree>
    <p:extLst>
      <p:ext uri="{BB962C8B-B14F-4D97-AF65-F5344CB8AC3E}">
        <p14:creationId xmlns:p14="http://schemas.microsoft.com/office/powerpoint/2010/main" val="3395225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815946068"/>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Features of Interest
Talent</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After Click the menu
Main view
Here are the features of talent</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500" dirty="0">
                          <a:latin typeface="Times New Roman"/>
                          <a:cs typeface="Times New Roman"/>
                        </a:rPr>
                        <a:t>Showcase the Talent Interest feature
</a:t>
                      </a:r>
                      <a:r>
                        <a:rPr lang="en-US" sz="1500" dirty="0" err="1">
                          <a:latin typeface="Times New Roman"/>
                          <a:cs typeface="Times New Roman"/>
                        </a:rPr>
                        <a:t>Inchies</a:t>
                      </a:r>
                      <a:r>
                        <a:rPr lang="en-US" sz="1500" dirty="0">
                          <a:latin typeface="Times New Roman"/>
                          <a:cs typeface="Times New Roman"/>
                        </a:rPr>
                        <a:t>
Public Speaking
Type : Integer
Art
Type : Integer
Sport
Type : Integer</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58</a:t>
            </a:fld>
            <a:r>
              <a:rPr spc="-94" dirty="0"/>
              <a:t> </a:t>
            </a:r>
            <a:r>
              <a:rPr spc="-6" dirty="0"/>
              <a:t>fr</a:t>
            </a:r>
            <a:r>
              <a:rPr spc="70" dirty="0"/>
              <a:t>o</a:t>
            </a:r>
            <a:r>
              <a:rPr spc="106" dirty="0"/>
              <a:t>m</a:t>
            </a:r>
            <a:r>
              <a:rPr spc="-94" dirty="0"/>
              <a:t> </a:t>
            </a:r>
            <a:r>
              <a:rPr lang="en-US" spc="-94" dirty="0"/>
              <a:t>3</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4052" y="4148424"/>
            <a:ext cx="2292442" cy="4439960"/>
          </a:xfrm>
          <a:prstGeom prst="rect">
            <a:avLst/>
          </a:prstGeom>
        </p:spPr>
      </p:pic>
    </p:spTree>
    <p:extLst>
      <p:ext uri="{BB962C8B-B14F-4D97-AF65-F5344CB8AC3E}">
        <p14:creationId xmlns:p14="http://schemas.microsoft.com/office/powerpoint/2010/main" val="107246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726691308"/>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Method
payment</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This feature is the menu
Payments with 
using a variety of
Specified methods</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500" dirty="0">
                          <a:latin typeface="Times New Roman"/>
                          <a:cs typeface="Times New Roman"/>
                        </a:rPr>
                        <a:t>Payment methods
Mobile </a:t>
                      </a:r>
                      <a:r>
                        <a:rPr lang="en-US" sz="1500" dirty="0" err="1">
                          <a:latin typeface="Times New Roman"/>
                          <a:cs typeface="Times New Roman"/>
                        </a:rPr>
                        <a:t>Bangking</a:t>
                      </a:r>
                      <a:r>
                        <a:rPr lang="en-US" sz="1500" dirty="0">
                          <a:latin typeface="Times New Roman"/>
                          <a:cs typeface="Times New Roman"/>
                        </a:rPr>
                        <a:t>
Type : Integer
</a:t>
                      </a:r>
                      <a:r>
                        <a:rPr lang="en-US" sz="1500" dirty="0" err="1">
                          <a:latin typeface="Times New Roman"/>
                          <a:cs typeface="Times New Roman"/>
                        </a:rPr>
                        <a:t>ShoopePay</a:t>
                      </a:r>
                      <a:r>
                        <a:rPr lang="en-US" sz="1500" dirty="0">
                          <a:latin typeface="Times New Roman"/>
                          <a:cs typeface="Times New Roman"/>
                        </a:rPr>
                        <a:t>
Type : Integer
Funds
Type : Integer
</a:t>
                      </a:r>
                      <a:r>
                        <a:rPr lang="en-US" sz="1500" dirty="0" err="1">
                          <a:latin typeface="Times New Roman"/>
                          <a:cs typeface="Times New Roman"/>
                        </a:rPr>
                        <a:t>Indomaret</a:t>
                      </a:r>
                      <a:r>
                        <a:rPr lang="en-US" sz="1500" dirty="0">
                          <a:latin typeface="Times New Roman"/>
                          <a:cs typeface="Times New Roman"/>
                        </a:rPr>
                        <a:t>
Type : Integer
</a:t>
                      </a:r>
                      <a:r>
                        <a:rPr lang="en-US" sz="1500" dirty="0" err="1">
                          <a:latin typeface="Times New Roman"/>
                          <a:cs typeface="Times New Roman"/>
                        </a:rPr>
                        <a:t>Alfamidi</a:t>
                      </a:r>
                      <a:r>
                        <a:rPr lang="en-US" sz="1500" dirty="0">
                          <a:latin typeface="Times New Roman"/>
                          <a:cs typeface="Times New Roman"/>
                        </a:rPr>
                        <a:t>/Mart
Type : Integer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4</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4052" y="4088221"/>
            <a:ext cx="2292442" cy="4560365"/>
          </a:xfrm>
          <a:prstGeom prst="rect">
            <a:avLst/>
          </a:prstGeom>
        </p:spPr>
      </p:pic>
    </p:spTree>
    <p:extLst>
      <p:ext uri="{BB962C8B-B14F-4D97-AF65-F5344CB8AC3E}">
        <p14:creationId xmlns:p14="http://schemas.microsoft.com/office/powerpoint/2010/main" val="394751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object 44"/>
          <p:cNvSpPr txBox="1">
            <a:spLocks noGrp="1"/>
          </p:cNvSpPr>
          <p:nvPr>
            <p:ph type="title"/>
          </p:nvPr>
        </p:nvSpPr>
        <p:spPr>
          <a:xfrm>
            <a:off x="1143000" y="1195086"/>
            <a:ext cx="551815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UX Journey Activities Checklist</a:t>
            </a:r>
          </a:p>
        </p:txBody>
      </p:sp>
      <p:sp>
        <p:nvSpPr>
          <p:cNvPr id="68" name="Slide Number Placeholder 67">
            <a:extLst>
              <a:ext uri="{FF2B5EF4-FFF2-40B4-BE49-F238E27FC236}">
                <a16:creationId xmlns:a16="http://schemas.microsoft.com/office/drawing/2014/main" id="{E72073F9-3593-3CC2-526B-51957BD83B12}"/>
              </a:ext>
            </a:extLst>
          </p:cNvPr>
          <p:cNvSpPr>
            <a:spLocks noGrp="1"/>
          </p:cNvSpPr>
          <p:nvPr>
            <p:ph type="sldNum" sz="quarter" idx="7"/>
          </p:nvPr>
        </p:nvSpPr>
        <p:spPr>
          <a:xfrm>
            <a:off x="4191000"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6</a:t>
            </a:fld>
            <a:r>
              <a:rPr spc="-94" dirty="0"/>
              <a:t> </a:t>
            </a:r>
            <a:r>
              <a:rPr spc="-6" dirty="0"/>
              <a:t>fr</a:t>
            </a:r>
            <a:r>
              <a:rPr spc="70" dirty="0"/>
              <a:t>o</a:t>
            </a:r>
            <a:r>
              <a:rPr spc="106" dirty="0"/>
              <a:t>m</a:t>
            </a:r>
            <a:r>
              <a:rPr spc="-94" dirty="0"/>
              <a:t> </a:t>
            </a:r>
            <a:r>
              <a:rPr lang="en-US" u="sng" dirty="0">
                <a:uFill>
                  <a:solidFill>
                    <a:srgbClr val="000000"/>
                  </a:solidFill>
                </a:uFill>
                <a:latin typeface="Times New Roman"/>
                <a:cs typeface="Times New Roman"/>
              </a:rPr>
              <a:t>1 </a:t>
            </a:r>
            <a:r>
              <a:rPr u="sng" dirty="0">
                <a:uFill>
                  <a:solidFill>
                    <a:srgbClr val="000000"/>
                  </a:solidFill>
                </a:uFill>
                <a:latin typeface="Times New Roman"/>
                <a:cs typeface="Times New Roman"/>
              </a:rPr>
              <a:t>	</a:t>
            </a:r>
          </a:p>
        </p:txBody>
      </p:sp>
      <p:graphicFrame>
        <p:nvGraphicFramePr>
          <p:cNvPr id="94" name="Table 94">
            <a:extLst>
              <a:ext uri="{FF2B5EF4-FFF2-40B4-BE49-F238E27FC236}">
                <a16:creationId xmlns:a16="http://schemas.microsoft.com/office/drawing/2014/main" id="{85888BD1-0CE8-860B-ED71-1810BA65FBDB}"/>
              </a:ext>
            </a:extLst>
          </p:cNvPr>
          <p:cNvGraphicFramePr>
            <a:graphicFrameLocks noGrp="1"/>
          </p:cNvGraphicFramePr>
          <p:nvPr>
            <p:extLst>
              <p:ext uri="{D42A27DB-BD31-4B8C-83A1-F6EECF244321}">
                <p14:modId xmlns:p14="http://schemas.microsoft.com/office/powerpoint/2010/main" val="3870087742"/>
              </p:ext>
            </p:extLst>
          </p:nvPr>
        </p:nvGraphicFramePr>
        <p:xfrm>
          <a:off x="1143000" y="2057400"/>
          <a:ext cx="7905600" cy="4177729"/>
        </p:xfrm>
        <a:graphic>
          <a:graphicData uri="http://schemas.openxmlformats.org/drawingml/2006/table">
            <a:tbl>
              <a:tblPr firstRow="1" bandRow="1">
                <a:tableStyleId>{5C22544A-7EE6-4342-B048-85BDC9FD1C3A}</a:tableStyleId>
              </a:tblPr>
              <a:tblGrid>
                <a:gridCol w="3340800">
                  <a:extLst>
                    <a:ext uri="{9D8B030D-6E8A-4147-A177-3AD203B41FA5}">
                      <a16:colId xmlns:a16="http://schemas.microsoft.com/office/drawing/2014/main" val="2854145588"/>
                    </a:ext>
                  </a:extLst>
                </a:gridCol>
                <a:gridCol w="612000">
                  <a:extLst>
                    <a:ext uri="{9D8B030D-6E8A-4147-A177-3AD203B41FA5}">
                      <a16:colId xmlns:a16="http://schemas.microsoft.com/office/drawing/2014/main" val="3452588919"/>
                    </a:ext>
                  </a:extLst>
                </a:gridCol>
                <a:gridCol w="3340800">
                  <a:extLst>
                    <a:ext uri="{9D8B030D-6E8A-4147-A177-3AD203B41FA5}">
                      <a16:colId xmlns:a16="http://schemas.microsoft.com/office/drawing/2014/main" val="1336146040"/>
                    </a:ext>
                  </a:extLst>
                </a:gridCol>
                <a:gridCol w="612000">
                  <a:extLst>
                    <a:ext uri="{9D8B030D-6E8A-4147-A177-3AD203B41FA5}">
                      <a16:colId xmlns:a16="http://schemas.microsoft.com/office/drawing/2014/main" val="388735327"/>
                    </a:ext>
                  </a:extLst>
                </a:gridCol>
              </a:tblGrid>
              <a:tr h="273600">
                <a:tc>
                  <a:txBody>
                    <a:bodyPr/>
                    <a:lstStyle/>
                    <a:p>
                      <a:r>
                        <a:rPr lang="en-US" sz="1200" dirty="0"/>
                        <a:t>Activity</a:t>
                      </a:r>
                    </a:p>
                  </a:txBody>
                  <a:tcPr/>
                </a:tc>
                <a:tc>
                  <a:txBody>
                    <a:bodyPr/>
                    <a:lstStyle/>
                    <a:p>
                      <a:r>
                        <a:rPr lang="en-US" sz="1200" dirty="0"/>
                        <a:t>Time*</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Activity</a:t>
                      </a:r>
                    </a:p>
                  </a:txBody>
                  <a:tcPr/>
                </a:tc>
                <a:tc>
                  <a:txBody>
                    <a:bodyPr/>
                    <a:lstStyle/>
                    <a:p>
                      <a:r>
                        <a:rPr lang="en-US" sz="1200" dirty="0"/>
                        <a:t>Time*</a:t>
                      </a:r>
                    </a:p>
                  </a:txBody>
                  <a:tcPr/>
                </a:tc>
                <a:extLst>
                  <a:ext uri="{0D108BD9-81ED-4DB2-BD59-A6C34878D82A}">
                    <a16:rowId xmlns:a16="http://schemas.microsoft.com/office/drawing/2014/main" val="1645635194"/>
                  </a:ext>
                </a:extLst>
              </a:tr>
              <a:tr h="273600">
                <a:tc>
                  <a:txBody>
                    <a:bodyPr/>
                    <a:lstStyle/>
                    <a:p>
                      <a:r>
                        <a:rPr lang="en-US" sz="1200" b="1" dirty="0"/>
                        <a:t>(D) Discover</a:t>
                      </a:r>
                    </a:p>
                  </a:txBody>
                  <a:tcPr>
                    <a:solidFill>
                      <a:schemeClr val="accent3"/>
                    </a:solidFill>
                  </a:tcPr>
                </a:tc>
                <a:tc>
                  <a:txBody>
                    <a:bodyPr/>
                    <a:lstStyle/>
                    <a:p>
                      <a:endParaRPr lang="en-US" sz="1200"/>
                    </a:p>
                  </a:txBody>
                  <a:tcPr/>
                </a:tc>
                <a:tc>
                  <a:txBody>
                    <a:bodyPr/>
                    <a:lstStyle/>
                    <a:p>
                      <a:r>
                        <a:rPr lang="en-US" sz="1200" dirty="0"/>
                        <a:t>Expand the Description of Attributes and Behavior</a:t>
                      </a:r>
                    </a:p>
                  </a:txBody>
                  <a:tcPr/>
                </a:tc>
                <a:tc>
                  <a:txBody>
                    <a:bodyPr/>
                    <a:lstStyle/>
                    <a:p>
                      <a:r>
                        <a:rPr lang="en-US" sz="1200" dirty="0"/>
                        <a:t>4</a:t>
                      </a:r>
                    </a:p>
                  </a:txBody>
                  <a:tcPr/>
                </a:tc>
                <a:extLst>
                  <a:ext uri="{0D108BD9-81ED-4DB2-BD59-A6C34878D82A}">
                    <a16:rowId xmlns:a16="http://schemas.microsoft.com/office/drawing/2014/main" val="3139168804"/>
                  </a:ext>
                </a:extLst>
              </a:tr>
              <a:tr h="273600">
                <a:tc>
                  <a:txBody>
                    <a:bodyPr/>
                    <a:lstStyle/>
                    <a:p>
                      <a:r>
                        <a:rPr lang="en-US" sz="1200" dirty="0"/>
                        <a:t>Field studies</a:t>
                      </a:r>
                    </a:p>
                  </a:txBody>
                  <a:tcPr/>
                </a:tc>
                <a:tc>
                  <a:txBody>
                    <a:bodyPr/>
                    <a:lstStyle/>
                    <a:p>
                      <a:r>
                        <a:rPr lang="en-US" sz="1200" dirty="0"/>
                        <a:t>20</a:t>
                      </a:r>
                    </a:p>
                  </a:txBody>
                  <a:tcPr/>
                </a:tc>
                <a:tc>
                  <a:txBody>
                    <a:bodyPr/>
                    <a:lstStyle/>
                    <a:p>
                      <a:r>
                        <a:rPr lang="en-US" sz="1200" dirty="0"/>
                        <a:t>Persona</a:t>
                      </a:r>
                    </a:p>
                  </a:txBody>
                  <a:tcPr/>
                </a:tc>
                <a:tc>
                  <a:txBody>
                    <a:bodyPr/>
                    <a:lstStyle/>
                    <a:p>
                      <a:r>
                        <a:rPr lang="en-US" sz="1200" dirty="0"/>
                        <a:t>16</a:t>
                      </a:r>
                    </a:p>
                  </a:txBody>
                  <a:tcPr/>
                </a:tc>
                <a:extLst>
                  <a:ext uri="{0D108BD9-81ED-4DB2-BD59-A6C34878D82A}">
                    <a16:rowId xmlns:a16="http://schemas.microsoft.com/office/drawing/2014/main" val="1308778041"/>
                  </a:ext>
                </a:extLst>
              </a:tr>
              <a:tr h="273600">
                <a:tc>
                  <a:txBody>
                    <a:bodyPr/>
                    <a:lstStyle/>
                    <a:p>
                      <a:r>
                        <a:rPr lang="en-US" sz="1200" dirty="0"/>
                        <a:t>SWOT Analysis</a:t>
                      </a:r>
                    </a:p>
                  </a:txBody>
                  <a:tcPr/>
                </a:tc>
                <a:tc>
                  <a:txBody>
                    <a:bodyPr/>
                    <a:lstStyle/>
                    <a:p>
                      <a:r>
                        <a:rPr lang="en-US" sz="1200" dirty="0"/>
                        <a:t>60</a:t>
                      </a:r>
                    </a:p>
                  </a:txBody>
                  <a:tcPr/>
                </a:tc>
                <a:tc>
                  <a:txBody>
                    <a:bodyPr/>
                    <a:lstStyle/>
                    <a:p>
                      <a:r>
                        <a:rPr lang="en-US" sz="1200" dirty="0"/>
                        <a:t>Journey Mapping</a:t>
                      </a:r>
                    </a:p>
                  </a:txBody>
                  <a:tcPr/>
                </a:tc>
                <a:tc>
                  <a:txBody>
                    <a:bodyPr/>
                    <a:lstStyle/>
                    <a:p>
                      <a:r>
                        <a:rPr lang="en-US" sz="1200" dirty="0"/>
                        <a:t>50</a:t>
                      </a:r>
                    </a:p>
                  </a:txBody>
                  <a:tcPr/>
                </a:tc>
                <a:extLst>
                  <a:ext uri="{0D108BD9-81ED-4DB2-BD59-A6C34878D82A}">
                    <a16:rowId xmlns:a16="http://schemas.microsoft.com/office/drawing/2014/main" val="2657232390"/>
                  </a:ext>
                </a:extLst>
              </a:tr>
              <a:tr h="273600">
                <a:tc>
                  <a:txBody>
                    <a:bodyPr/>
                    <a:lstStyle/>
                    <a:p>
                      <a:r>
                        <a:rPr lang="en-US" sz="1200" dirty="0"/>
                        <a:t>Competitor Analysis</a:t>
                      </a:r>
                    </a:p>
                  </a:txBody>
                  <a:tcPr/>
                </a:tc>
                <a:tc>
                  <a:txBody>
                    <a:bodyPr/>
                    <a:lstStyle/>
                    <a:p>
                      <a:r>
                        <a:rPr lang="en-US" sz="1200" dirty="0"/>
                        <a:t>6</a:t>
                      </a:r>
                    </a:p>
                  </a:txBody>
                  <a:tcPr/>
                </a:tc>
                <a:tc>
                  <a:txBody>
                    <a:bodyPr/>
                    <a:lstStyle/>
                    <a:p>
                      <a:r>
                        <a:rPr lang="en-US" sz="1200" dirty="0"/>
                        <a:t>User Scenario and Stories </a:t>
                      </a:r>
                    </a:p>
                  </a:txBody>
                  <a:tcPr/>
                </a:tc>
                <a:tc>
                  <a:txBody>
                    <a:bodyPr/>
                    <a:lstStyle/>
                    <a:p>
                      <a:r>
                        <a:rPr lang="en-US" sz="1200" dirty="0"/>
                        <a:t>13</a:t>
                      </a:r>
                    </a:p>
                  </a:txBody>
                  <a:tcPr/>
                </a:tc>
                <a:extLst>
                  <a:ext uri="{0D108BD9-81ED-4DB2-BD59-A6C34878D82A}">
                    <a16:rowId xmlns:a16="http://schemas.microsoft.com/office/drawing/2014/main" val="510329587"/>
                  </a:ext>
                </a:extLst>
              </a:tr>
              <a:tr h="273600">
                <a:tc>
                  <a:txBody>
                    <a:bodyPr/>
                    <a:lstStyle/>
                    <a:p>
                      <a:r>
                        <a:rPr lang="en-US" sz="1200" dirty="0"/>
                        <a:t>State hypotheses</a:t>
                      </a:r>
                    </a:p>
                  </a:txBody>
                  <a:tcPr/>
                </a:tc>
                <a:tc>
                  <a:txBody>
                    <a:bodyPr/>
                    <a:lstStyle/>
                    <a:p>
                      <a:r>
                        <a:rPr lang="en-US" sz="1200" dirty="0"/>
                        <a:t>14</a:t>
                      </a:r>
                    </a:p>
                  </a:txBody>
                  <a:tcPr/>
                </a:tc>
                <a:tc>
                  <a:txBody>
                    <a:bodyPr/>
                    <a:lstStyle/>
                    <a:p>
                      <a:r>
                        <a:rPr lang="en-US" sz="1200" dirty="0"/>
                        <a:t>Sitemap</a:t>
                      </a:r>
                    </a:p>
                  </a:txBody>
                  <a:tcPr/>
                </a:tc>
                <a:tc>
                  <a:txBody>
                    <a:bodyPr/>
                    <a:lstStyle/>
                    <a:p>
                      <a:r>
                        <a:rPr lang="en-US" sz="1200" dirty="0"/>
                        <a:t>2</a:t>
                      </a:r>
                    </a:p>
                  </a:txBody>
                  <a:tcPr/>
                </a:tc>
                <a:extLst>
                  <a:ext uri="{0D108BD9-81ED-4DB2-BD59-A6C34878D82A}">
                    <a16:rowId xmlns:a16="http://schemas.microsoft.com/office/drawing/2014/main" val="1499281084"/>
                  </a:ext>
                </a:extLst>
              </a:tr>
              <a:tr h="337249">
                <a:tc>
                  <a:txBody>
                    <a:bodyPr/>
                    <a:lstStyle/>
                    <a:p>
                      <a:r>
                        <a:rPr lang="en-US" sz="1200" dirty="0"/>
                        <a:t>Identify Behavioral Variables</a:t>
                      </a:r>
                    </a:p>
                  </a:txBody>
                  <a:tcPr/>
                </a:tc>
                <a:tc>
                  <a:txBody>
                    <a:bodyPr/>
                    <a:lstStyle/>
                    <a:p>
                      <a:r>
                        <a:rPr lang="en-US" sz="1200" dirty="0"/>
                        <a:t>2</a:t>
                      </a:r>
                    </a:p>
                  </a:txBody>
                  <a:tcPr/>
                </a:tc>
                <a:tc>
                  <a:txBody>
                    <a:bodyPr/>
                    <a:lstStyle/>
                    <a:p>
                      <a:r>
                        <a:rPr lang="en-US" sz="1200" dirty="0"/>
                        <a:t>Wireframing</a:t>
                      </a:r>
                    </a:p>
                  </a:txBody>
                  <a:tcPr/>
                </a:tc>
                <a:tc>
                  <a:txBody>
                    <a:bodyPr/>
                    <a:lstStyle/>
                    <a:p>
                      <a:r>
                        <a:rPr lang="en-US" sz="1200" dirty="0"/>
                        <a:t>16</a:t>
                      </a:r>
                    </a:p>
                  </a:txBody>
                  <a:tcPr/>
                </a:tc>
                <a:extLst>
                  <a:ext uri="{0D108BD9-81ED-4DB2-BD59-A6C34878D82A}">
                    <a16:rowId xmlns:a16="http://schemas.microsoft.com/office/drawing/2014/main" val="1922084067"/>
                  </a:ext>
                </a:extLst>
              </a:tr>
              <a:tr h="273600">
                <a:tc>
                  <a:txBody>
                    <a:bodyPr/>
                    <a:lstStyle/>
                    <a:p>
                      <a:r>
                        <a:rPr lang="en-US" sz="1200" b="1" dirty="0"/>
                        <a:t>(E) Explore</a:t>
                      </a:r>
                    </a:p>
                  </a:txBody>
                  <a:tcPr>
                    <a:solidFill>
                      <a:srgbClr val="FFC000"/>
                    </a:solidFill>
                  </a:tcPr>
                </a:tc>
                <a:tc>
                  <a:txBody>
                    <a:bodyPr/>
                    <a:lstStyle/>
                    <a:p>
                      <a:endParaRPr lang="en-US" sz="1200"/>
                    </a:p>
                  </a:txBody>
                  <a:tcPr/>
                </a:tc>
                <a:tc>
                  <a:txBody>
                    <a:bodyPr/>
                    <a:lstStyle/>
                    <a:p>
                      <a:r>
                        <a:rPr lang="en-US" sz="1200" b="1" dirty="0"/>
                        <a:t>(T) Test</a:t>
                      </a:r>
                    </a:p>
                  </a:txBody>
                  <a:tcPr>
                    <a:solidFill>
                      <a:schemeClr val="accent2">
                        <a:lumMod val="60000"/>
                        <a:lumOff val="40000"/>
                      </a:schemeClr>
                    </a:solidFill>
                  </a:tcPr>
                </a:tc>
                <a:tc>
                  <a:txBody>
                    <a:bodyPr/>
                    <a:lstStyle/>
                    <a:p>
                      <a:endParaRPr lang="en-US" sz="1200" dirty="0"/>
                    </a:p>
                  </a:txBody>
                  <a:tcPr/>
                </a:tc>
                <a:extLst>
                  <a:ext uri="{0D108BD9-81ED-4DB2-BD59-A6C34878D82A}">
                    <a16:rowId xmlns:a16="http://schemas.microsoft.com/office/drawing/2014/main" val="1215892857"/>
                  </a:ext>
                </a:extLst>
              </a:tr>
              <a:tr h="273600">
                <a:tc>
                  <a:txBody>
                    <a:bodyPr/>
                    <a:lstStyle/>
                    <a:p>
                      <a:r>
                        <a:rPr lang="en-US" sz="1200" dirty="0"/>
                        <a:t>Prepare Questions</a:t>
                      </a:r>
                    </a:p>
                  </a:txBody>
                  <a:tcPr/>
                </a:tc>
                <a:tc>
                  <a:txBody>
                    <a:bodyPr/>
                    <a:lstStyle/>
                    <a:p>
                      <a:r>
                        <a:rPr lang="en-US" sz="1200" dirty="0"/>
                        <a:t>8</a:t>
                      </a:r>
                    </a:p>
                  </a:txBody>
                  <a:tcPr/>
                </a:tc>
                <a:tc>
                  <a:txBody>
                    <a:bodyPr/>
                    <a:lstStyle/>
                    <a:p>
                      <a:r>
                        <a:rPr lang="en-US" sz="1200" dirty="0"/>
                        <a:t>Quantitative &amp; Qualitative Usability Testing </a:t>
                      </a:r>
                    </a:p>
                  </a:txBody>
                  <a:tcPr/>
                </a:tc>
                <a:tc>
                  <a:txBody>
                    <a:bodyPr/>
                    <a:lstStyle/>
                    <a:p>
                      <a:r>
                        <a:rPr lang="en-US" sz="1200" dirty="0"/>
                        <a:t>12</a:t>
                      </a:r>
                    </a:p>
                  </a:txBody>
                  <a:tcPr/>
                </a:tc>
                <a:extLst>
                  <a:ext uri="{0D108BD9-81ED-4DB2-BD59-A6C34878D82A}">
                    <a16:rowId xmlns:a16="http://schemas.microsoft.com/office/drawing/2014/main" val="4032291040"/>
                  </a:ext>
                </a:extLst>
              </a:tr>
              <a:tr h="273600">
                <a:tc>
                  <a:txBody>
                    <a:bodyPr/>
                    <a:lstStyle/>
                    <a:p>
                      <a:r>
                        <a:rPr lang="en-US" sz="1200" dirty="0"/>
                        <a:t>Meet Stakeholder</a:t>
                      </a:r>
                    </a:p>
                  </a:txBody>
                  <a:tcPr/>
                </a:tc>
                <a:tc>
                  <a:txBody>
                    <a:bodyPr/>
                    <a:lstStyle/>
                    <a:p>
                      <a:r>
                        <a:rPr lang="en-US" sz="1200" dirty="0"/>
                        <a:t>8</a:t>
                      </a:r>
                    </a:p>
                  </a:txBody>
                  <a:tcPr/>
                </a:tc>
                <a:tc>
                  <a:txBody>
                    <a:bodyPr/>
                    <a:lstStyle/>
                    <a:p>
                      <a:r>
                        <a:rPr lang="en-US" sz="1200" dirty="0"/>
                        <a:t>A/B Testing</a:t>
                      </a:r>
                    </a:p>
                  </a:txBody>
                  <a:tcPr/>
                </a:tc>
                <a:tc>
                  <a:txBody>
                    <a:bodyPr/>
                    <a:lstStyle/>
                    <a:p>
                      <a:r>
                        <a:rPr lang="en-US" sz="1200" dirty="0"/>
                        <a:t>30</a:t>
                      </a:r>
                    </a:p>
                  </a:txBody>
                  <a:tcPr/>
                </a:tc>
                <a:extLst>
                  <a:ext uri="{0D108BD9-81ED-4DB2-BD59-A6C34878D82A}">
                    <a16:rowId xmlns:a16="http://schemas.microsoft.com/office/drawing/2014/main" val="3637552257"/>
                  </a:ext>
                </a:extLst>
              </a:tr>
              <a:tr h="273600">
                <a:tc>
                  <a:txBody>
                    <a:bodyPr/>
                    <a:lstStyle/>
                    <a:p>
                      <a:r>
                        <a:rPr lang="en-US" sz="1200" dirty="0"/>
                        <a:t>Index Card</a:t>
                      </a:r>
                    </a:p>
                  </a:txBody>
                  <a:tcPr/>
                </a:tc>
                <a:tc>
                  <a:txBody>
                    <a:bodyPr/>
                    <a:lstStyle/>
                    <a:p>
                      <a:r>
                        <a:rPr lang="en-US" sz="1200" dirty="0"/>
                        <a:t>16</a:t>
                      </a:r>
                    </a:p>
                  </a:txBody>
                  <a:tcPr/>
                </a:tc>
                <a:tc>
                  <a:txBody>
                    <a:bodyPr/>
                    <a:lstStyle/>
                    <a:p>
                      <a:r>
                        <a:rPr lang="en-US" sz="1200" dirty="0"/>
                        <a:t>Objective Verification </a:t>
                      </a:r>
                    </a:p>
                  </a:txBody>
                  <a:tcPr/>
                </a:tc>
                <a:tc>
                  <a:txBody>
                    <a:bodyPr/>
                    <a:lstStyle/>
                    <a:p>
                      <a:r>
                        <a:rPr lang="en-US" sz="1200" dirty="0"/>
                        <a:t>4</a:t>
                      </a:r>
                    </a:p>
                  </a:txBody>
                  <a:tcPr/>
                </a:tc>
                <a:extLst>
                  <a:ext uri="{0D108BD9-81ED-4DB2-BD59-A6C34878D82A}">
                    <a16:rowId xmlns:a16="http://schemas.microsoft.com/office/drawing/2014/main" val="790093838"/>
                  </a:ext>
                </a:extLst>
              </a:tr>
              <a:tr h="273600">
                <a:tc>
                  <a:txBody>
                    <a:bodyPr/>
                    <a:lstStyle/>
                    <a:p>
                      <a:r>
                        <a:rPr lang="en-US" sz="1200" dirty="0"/>
                        <a:t>Map Interview Subjects to Behavioral Variables</a:t>
                      </a:r>
                    </a:p>
                  </a:txBody>
                  <a:tcPr/>
                </a:tc>
                <a:tc>
                  <a:txBody>
                    <a:bodyPr/>
                    <a:lstStyle/>
                    <a:p>
                      <a:r>
                        <a:rPr lang="en-US" sz="1200" dirty="0"/>
                        <a:t>16</a:t>
                      </a:r>
                    </a:p>
                  </a:txBody>
                  <a:tcPr/>
                </a:tc>
                <a:tc>
                  <a:txBody>
                    <a:bodyPr/>
                    <a:lstStyle/>
                    <a:p>
                      <a:r>
                        <a:rPr lang="en-US" sz="1200" dirty="0"/>
                        <a:t>Variable Verification </a:t>
                      </a:r>
                    </a:p>
                  </a:txBody>
                  <a:tcPr/>
                </a:tc>
                <a:tc>
                  <a:txBody>
                    <a:bodyPr/>
                    <a:lstStyle/>
                    <a:p>
                      <a:r>
                        <a:rPr lang="en-US" sz="1200" dirty="0"/>
                        <a:t>4</a:t>
                      </a:r>
                    </a:p>
                  </a:txBody>
                  <a:tcPr/>
                </a:tc>
                <a:extLst>
                  <a:ext uri="{0D108BD9-81ED-4DB2-BD59-A6C34878D82A}">
                    <a16:rowId xmlns:a16="http://schemas.microsoft.com/office/drawing/2014/main" val="1628351003"/>
                  </a:ext>
                </a:extLst>
              </a:tr>
              <a:tr h="273600">
                <a:tc>
                  <a:txBody>
                    <a:bodyPr/>
                    <a:lstStyle/>
                    <a:p>
                      <a:r>
                        <a:rPr lang="en-US" sz="1200" dirty="0"/>
                        <a:t>Identify Significant Behavior Patterns</a:t>
                      </a:r>
                    </a:p>
                  </a:txBody>
                  <a:tcPr/>
                </a:tc>
                <a:tc>
                  <a:txBody>
                    <a:bodyPr/>
                    <a:lstStyle/>
                    <a:p>
                      <a:r>
                        <a:rPr lang="en-US" sz="1200" dirty="0"/>
                        <a:t>4</a:t>
                      </a:r>
                    </a:p>
                  </a:txBody>
                  <a:tcPr/>
                </a:tc>
                <a:tc>
                  <a:txBody>
                    <a:bodyPr/>
                    <a:lstStyle/>
                    <a:p>
                      <a:r>
                        <a:rPr lang="en-US" sz="1200" dirty="0"/>
                        <a:t>Acceptance Criteria</a:t>
                      </a:r>
                    </a:p>
                  </a:txBody>
                  <a:tcPr/>
                </a:tc>
                <a:tc>
                  <a:txBody>
                    <a:bodyPr/>
                    <a:lstStyle/>
                    <a:p>
                      <a:r>
                        <a:rPr lang="en-US" sz="1200" dirty="0"/>
                        <a:t>45</a:t>
                      </a:r>
                    </a:p>
                  </a:txBody>
                  <a:tcPr/>
                </a:tc>
                <a:extLst>
                  <a:ext uri="{0D108BD9-81ED-4DB2-BD59-A6C34878D82A}">
                    <a16:rowId xmlns:a16="http://schemas.microsoft.com/office/drawing/2014/main" val="3141619236"/>
                  </a:ext>
                </a:extLst>
              </a:tr>
              <a:tr h="273600">
                <a:tc>
                  <a:txBody>
                    <a:bodyPr/>
                    <a:lstStyle/>
                    <a:p>
                      <a:r>
                        <a:rPr lang="en-US" sz="1200" dirty="0"/>
                        <a:t>Synthesize Characteristics and Relevant Goals</a:t>
                      </a:r>
                    </a:p>
                  </a:txBody>
                  <a:tcPr/>
                </a:tc>
                <a:tc>
                  <a:txBody>
                    <a:bodyPr/>
                    <a:lstStyle/>
                    <a:p>
                      <a:r>
                        <a:rPr lang="en-US" sz="1200" dirty="0"/>
                        <a:t>8</a:t>
                      </a:r>
                    </a:p>
                  </a:txBody>
                  <a:tcPr/>
                </a:tc>
                <a:tc>
                  <a:txBody>
                    <a:bodyPr/>
                    <a:lstStyle/>
                    <a:p>
                      <a:r>
                        <a:rPr lang="en-US" sz="1200" b="1" dirty="0"/>
                        <a:t>(L) Listen</a:t>
                      </a:r>
                    </a:p>
                  </a:txBody>
                  <a:tcPr>
                    <a:solidFill>
                      <a:schemeClr val="accent4">
                        <a:lumMod val="60000"/>
                        <a:lumOff val="40000"/>
                      </a:schemeClr>
                    </a:solidFill>
                  </a:tcPr>
                </a:tc>
                <a:tc>
                  <a:txBody>
                    <a:bodyPr/>
                    <a:lstStyle/>
                    <a:p>
                      <a:endParaRPr lang="en-US" sz="1200" dirty="0"/>
                    </a:p>
                  </a:txBody>
                  <a:tcPr/>
                </a:tc>
                <a:extLst>
                  <a:ext uri="{0D108BD9-81ED-4DB2-BD59-A6C34878D82A}">
                    <a16:rowId xmlns:a16="http://schemas.microsoft.com/office/drawing/2014/main" val="1542265557"/>
                  </a:ext>
                </a:extLst>
              </a:tr>
              <a:tr h="273600">
                <a:tc>
                  <a:txBody>
                    <a:bodyPr/>
                    <a:lstStyle/>
                    <a:p>
                      <a:r>
                        <a:rPr lang="en-US" sz="1200" dirty="0"/>
                        <a:t>Check for Redundancy and Completeness</a:t>
                      </a:r>
                    </a:p>
                  </a:txBody>
                  <a:tcPr/>
                </a:tc>
                <a:tc>
                  <a:txBody>
                    <a:bodyPr/>
                    <a:lstStyle/>
                    <a:p>
                      <a:r>
                        <a:rPr lang="en-US" sz="1200" dirty="0"/>
                        <a:t>8</a:t>
                      </a:r>
                    </a:p>
                  </a:txBody>
                  <a:tcPr/>
                </a:tc>
                <a:tc>
                  <a:txBody>
                    <a:bodyPr/>
                    <a:lstStyle/>
                    <a:p>
                      <a:r>
                        <a:rPr lang="en-US" sz="1200" dirty="0"/>
                        <a:t>Follow up</a:t>
                      </a:r>
                    </a:p>
                  </a:txBody>
                  <a:tcPr/>
                </a:tc>
                <a:tc>
                  <a:txBody>
                    <a:bodyPr/>
                    <a:lstStyle/>
                    <a:p>
                      <a:r>
                        <a:rPr lang="en-US" sz="1200" dirty="0"/>
                        <a:t>10</a:t>
                      </a:r>
                    </a:p>
                  </a:txBody>
                  <a:tcPr/>
                </a:tc>
                <a:extLst>
                  <a:ext uri="{0D108BD9-81ED-4DB2-BD59-A6C34878D82A}">
                    <a16:rowId xmlns:a16="http://schemas.microsoft.com/office/drawing/2014/main" val="2744606237"/>
                  </a:ext>
                </a:extLst>
              </a:tr>
            </a:tbl>
          </a:graphicData>
        </a:graphic>
      </p:graphicFrame>
      <p:sp>
        <p:nvSpPr>
          <p:cNvPr id="95" name="TextBox 94">
            <a:extLst>
              <a:ext uri="{FF2B5EF4-FFF2-40B4-BE49-F238E27FC236}">
                <a16:creationId xmlns:a16="http://schemas.microsoft.com/office/drawing/2014/main" id="{C493DF98-5F92-C1DA-D69B-FBC3C78A685F}"/>
              </a:ext>
            </a:extLst>
          </p:cNvPr>
          <p:cNvSpPr txBox="1"/>
          <p:nvPr/>
        </p:nvSpPr>
        <p:spPr>
          <a:xfrm>
            <a:off x="1116904" y="6235129"/>
            <a:ext cx="1083951" cy="246221"/>
          </a:xfrm>
          <a:prstGeom prst="rect">
            <a:avLst/>
          </a:prstGeom>
          <a:noFill/>
        </p:spPr>
        <p:txBody>
          <a:bodyPr wrap="none" rtlCol="0">
            <a:spAutoFit/>
          </a:bodyPr>
          <a:lstStyle/>
          <a:p>
            <a:r>
              <a:rPr lang="en-US" sz="1000" dirty="0"/>
              <a:t>*Time in minutes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3039" y="1644856"/>
            <a:ext cx="7854761" cy="7194343"/>
          </a:xfrm>
          <a:prstGeom prst="rect">
            <a:avLst/>
          </a:prstGeom>
        </p:spPr>
      </p:pic>
      <p:sp>
        <p:nvSpPr>
          <p:cNvPr id="10" name="Slide Number Placeholder 9">
            <a:extLst>
              <a:ext uri="{FF2B5EF4-FFF2-40B4-BE49-F238E27FC236}">
                <a16:creationId xmlns:a16="http://schemas.microsoft.com/office/drawing/2014/main" id="{E3F1785E-2922-4A92-9C1D-7CCDECE91B02}"/>
              </a:ext>
            </a:extLst>
          </p:cNvPr>
          <p:cNvSpPr>
            <a:spLocks noGrp="1"/>
          </p:cNvSpPr>
          <p:nvPr>
            <p:ph type="sldNum" sz="quarter" idx="7"/>
          </p:nvPr>
        </p:nvSpPr>
        <p:spPr>
          <a:xfrm>
            <a:off x="4721772"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60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30300" y="1137997"/>
            <a:ext cx="2542481"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Follow up</a:t>
            </a:r>
          </a:p>
        </p:txBody>
      </p:sp>
      <p:grpSp>
        <p:nvGrpSpPr>
          <p:cNvPr id="21" name="object 21"/>
          <p:cNvGrpSpPr/>
          <p:nvPr/>
        </p:nvGrpSpPr>
        <p:grpSpPr>
          <a:xfrm>
            <a:off x="8054119" y="881460"/>
            <a:ext cx="1013681" cy="580985"/>
            <a:chOff x="5981679" y="937175"/>
            <a:chExt cx="1013681" cy="580985"/>
          </a:xfrm>
        </p:grpSpPr>
        <p:sp>
          <p:nvSpPr>
            <p:cNvPr id="22" name="object 22"/>
            <p:cNvSpPr/>
            <p:nvPr/>
          </p:nvSpPr>
          <p:spPr>
            <a:xfrm>
              <a:off x="6163510" y="116764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1496" y="11634"/>
                  </a:lnTo>
                  <a:lnTo>
                    <a:pt x="5579" y="5579"/>
                  </a:lnTo>
                  <a:lnTo>
                    <a:pt x="11634" y="1497"/>
                  </a:lnTo>
                  <a:lnTo>
                    <a:pt x="19049" y="0"/>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1600" dirty="0"/>
                <a:t>10</a:t>
              </a:r>
              <a:endParaRPr sz="1600" dirty="0"/>
            </a:p>
          </p:txBody>
        </p:sp>
        <p:sp>
          <p:nvSpPr>
            <p:cNvPr id="23" name="object 23"/>
            <p:cNvSpPr/>
            <p:nvPr/>
          </p:nvSpPr>
          <p:spPr>
            <a:xfrm>
              <a:off x="5981679" y="93717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4" name="object 24"/>
            <p:cNvPicPr/>
            <p:nvPr/>
          </p:nvPicPr>
          <p:blipFill>
            <a:blip r:embed="rId2" cstate="print"/>
            <a:stretch>
              <a:fillRect/>
            </a:stretch>
          </p:blipFill>
          <p:spPr>
            <a:xfrm>
              <a:off x="6144557" y="1027662"/>
              <a:ext cx="108584" cy="165592"/>
            </a:xfrm>
            <a:prstGeom prst="rect">
              <a:avLst/>
            </a:prstGeom>
          </p:spPr>
        </p:pic>
      </p:grpSp>
      <p:sp>
        <p:nvSpPr>
          <p:cNvPr id="26" name="TextBox 25">
            <a:extLst>
              <a:ext uri="{FF2B5EF4-FFF2-40B4-BE49-F238E27FC236}">
                <a16:creationId xmlns:a16="http://schemas.microsoft.com/office/drawing/2014/main" id="{A4850626-2C44-3341-5F40-23C1B4EDA998}"/>
              </a:ext>
            </a:extLst>
          </p:cNvPr>
          <p:cNvSpPr txBox="1"/>
          <p:nvPr/>
        </p:nvSpPr>
        <p:spPr>
          <a:xfrm>
            <a:off x="1167670" y="2667000"/>
            <a:ext cx="7900130" cy="1754326"/>
          </a:xfrm>
          <a:prstGeom prst="rect">
            <a:avLst/>
          </a:prstGeom>
          <a:noFill/>
          <a:ln>
            <a:solidFill>
              <a:schemeClr val="tx1"/>
            </a:solidFill>
          </a:ln>
        </p:spPr>
        <p:txBody>
          <a:bodyPr wrap="square" rtlCol="0">
            <a:spAutoFit/>
          </a:bodyPr>
          <a:lstStyle/>
          <a:p>
            <a:r>
              <a:rPr lang="en-US"/>
              <a:t>In this application that we have developed this is in accordance with what is needed by users such as the existence of additional payment methods. With all these features, users are expected to be able to take advantage of the application and can attract some users to use this system. After conducting further observations and analysis with users, they also still need a system that can interact with other talent scouts as well.</a:t>
            </a:r>
            <a:endParaRPr lang="en-US" dirty="0"/>
          </a:p>
        </p:txBody>
      </p:sp>
      <p:sp>
        <p:nvSpPr>
          <p:cNvPr id="9" name="Slide Number Placeholder 8">
            <a:extLst>
              <a:ext uri="{FF2B5EF4-FFF2-40B4-BE49-F238E27FC236}">
                <a16:creationId xmlns:a16="http://schemas.microsoft.com/office/drawing/2014/main" id="{03EB9839-96CA-439F-1119-7332953459C4}"/>
              </a:ext>
            </a:extLst>
          </p:cNvPr>
          <p:cNvSpPr>
            <a:spLocks noGrp="1"/>
          </p:cNvSpPr>
          <p:nvPr>
            <p:ph type="sldNum" sz="quarter" idx="7"/>
          </p:nvPr>
        </p:nvSpPr>
        <p:spPr>
          <a:xfrm>
            <a:off x="4772267" y="9302131"/>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61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79224" y="2667001"/>
            <a:ext cx="7925047" cy="7391399"/>
          </a:xfrm>
          <a:prstGeom prst="rect">
            <a:avLst/>
          </a:prstGeom>
        </p:spPr>
      </p:pic>
      <p:sp>
        <p:nvSpPr>
          <p:cNvPr id="5" name="object 5"/>
          <p:cNvSpPr txBox="1"/>
          <p:nvPr/>
        </p:nvSpPr>
        <p:spPr>
          <a:xfrm>
            <a:off x="3055271" y="8614523"/>
            <a:ext cx="3581083" cy="224677"/>
          </a:xfrm>
          <a:prstGeom prst="rect">
            <a:avLst/>
          </a:prstGeom>
        </p:spPr>
        <p:txBody>
          <a:bodyPr vert="horz" wrap="square" lIns="0" tIns="9525" rIns="0" bIns="0" rtlCol="0">
            <a:spAutoFit/>
          </a:bodyPr>
          <a:lstStyle/>
          <a:p>
            <a:pPr marL="538520" marR="5081" indent="-526454" algn="ctr">
              <a:lnSpc>
                <a:spcPct val="103400"/>
              </a:lnSpc>
              <a:spcBef>
                <a:spcPts val="76"/>
              </a:spcBef>
            </a:pPr>
            <a:r>
              <a:rPr lang="en-US" sz="1450" spc="-25" dirty="0">
                <a:solidFill>
                  <a:schemeClr val="bg1"/>
                </a:solidFill>
                <a:highlight>
                  <a:srgbClr val="000000"/>
                </a:highlight>
                <a:latin typeface="Trebuchet MS"/>
                <a:cs typeface="Trebuchet MS"/>
              </a:rPr>
              <a:t>From Developer for Developer</a:t>
            </a:r>
            <a:endParaRPr sz="1450" dirty="0">
              <a:solidFill>
                <a:schemeClr val="bg1"/>
              </a:solidFill>
              <a:highlight>
                <a:srgbClr val="000000"/>
              </a:highlight>
              <a:latin typeface="Trebuchet MS"/>
              <a:cs typeface="Trebuchet MS"/>
            </a:endParaRPr>
          </a:p>
        </p:txBody>
      </p:sp>
      <p:sp>
        <p:nvSpPr>
          <p:cNvPr id="6" name="object 6"/>
          <p:cNvSpPr txBox="1">
            <a:spLocks noGrp="1"/>
          </p:cNvSpPr>
          <p:nvPr>
            <p:ph type="title"/>
          </p:nvPr>
        </p:nvSpPr>
        <p:spPr>
          <a:xfrm>
            <a:off x="1233743" y="752122"/>
            <a:ext cx="3643057" cy="936795"/>
          </a:xfrm>
          <a:prstGeom prst="rect">
            <a:avLst/>
          </a:prstGeom>
        </p:spPr>
        <p:txBody>
          <a:bodyPr vert="horz" wrap="square" lIns="0" tIns="13335" rIns="0" bIns="0" rtlCol="0">
            <a:spAutoFit/>
          </a:bodyPr>
          <a:lstStyle/>
          <a:p>
            <a:pPr marL="12701">
              <a:spcBef>
                <a:spcPts val="106"/>
              </a:spcBef>
            </a:pPr>
            <a:r>
              <a:rPr lang="en-ID" sz="6000" b="1" dirty="0" err="1">
                <a:solidFill>
                  <a:srgbClr val="004AAC"/>
                </a:solidFill>
                <a:latin typeface="Gabriola" pitchFamily="82" charset="0"/>
              </a:rPr>
              <a:t>U</a:t>
            </a:r>
            <a:r>
              <a:rPr lang="en-ID" sz="6000" b="1" dirty="0" err="1">
                <a:solidFill>
                  <a:srgbClr val="231F20"/>
                </a:solidFill>
                <a:latin typeface="Gabriola" pitchFamily="82" charset="0"/>
              </a:rPr>
              <a:t>X</a:t>
            </a:r>
            <a:r>
              <a:rPr lang="en-ID" sz="60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5751" dirty="0"/>
          </a:p>
        </p:txBody>
      </p:sp>
      <p:sp>
        <p:nvSpPr>
          <p:cNvPr id="7" name="object 7"/>
          <p:cNvSpPr txBox="1"/>
          <p:nvPr/>
        </p:nvSpPr>
        <p:spPr>
          <a:xfrm>
            <a:off x="1179224" y="956998"/>
            <a:ext cx="215444" cy="139065"/>
          </a:xfrm>
          <a:prstGeom prst="rect">
            <a:avLst/>
          </a:prstGeom>
        </p:spPr>
        <p:txBody>
          <a:bodyPr vert="vert270" wrap="square" lIns="0" tIns="17781" rIns="0" bIns="0" rtlCol="0">
            <a:spAutoFit/>
          </a:bodyPr>
          <a:lstStyle/>
          <a:p>
            <a:pPr marL="12701">
              <a:spcBef>
                <a:spcPts val="140"/>
              </a:spcBef>
            </a:pPr>
            <a:r>
              <a:rPr sz="700" spc="-64" dirty="0">
                <a:latin typeface="Verdana"/>
                <a:cs typeface="Verdana"/>
              </a:rPr>
              <a:t>th</a:t>
            </a:r>
            <a:r>
              <a:rPr sz="700" dirty="0">
                <a:latin typeface="Verdana"/>
                <a:cs typeface="Verdana"/>
              </a:rPr>
              <a:t>e</a:t>
            </a:r>
            <a:endParaRPr sz="700">
              <a:latin typeface="Verdana"/>
              <a:cs typeface="Verdana"/>
            </a:endParaRPr>
          </a:p>
        </p:txBody>
      </p:sp>
      <p:sp>
        <p:nvSpPr>
          <p:cNvPr id="8" name="object 8"/>
          <p:cNvSpPr txBox="1"/>
          <p:nvPr/>
        </p:nvSpPr>
        <p:spPr>
          <a:xfrm>
            <a:off x="1311009" y="1651198"/>
            <a:ext cx="3870593" cy="400110"/>
          </a:xfrm>
          <a:prstGeom prst="rect">
            <a:avLst/>
          </a:prstGeom>
        </p:spPr>
        <p:txBody>
          <a:bodyPr vert="horz" wrap="square" lIns="0" tIns="40640" rIns="0" bIns="0" rtlCol="0">
            <a:spAutoFit/>
          </a:bodyPr>
          <a:lstStyle/>
          <a:p>
            <a:pPr marL="12701" marR="5081">
              <a:lnSpc>
                <a:spcPts val="1350"/>
              </a:lnSpc>
              <a:spcBef>
                <a:spcPts val="321"/>
              </a:spcBef>
            </a:pPr>
            <a:r>
              <a:rPr sz="1301" dirty="0">
                <a:latin typeface="Verdana"/>
                <a:cs typeface="Verdana"/>
              </a:rPr>
              <a:t>The process to optimize your resource for the  quality User Requirement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8053706" y="927970"/>
            <a:ext cx="1014094" cy="532130"/>
            <a:chOff x="6035080" y="1799175"/>
            <a:chExt cx="1014094" cy="532130"/>
          </a:xfrm>
        </p:grpSpPr>
        <p:sp>
          <p:nvSpPr>
            <p:cNvPr id="13" name="object 13"/>
            <p:cNvSpPr/>
            <p:nvPr/>
          </p:nvSpPr>
          <p:spPr>
            <a:xfrm>
              <a:off x="6216911" y="1981007"/>
              <a:ext cx="831850" cy="350520"/>
            </a:xfrm>
            <a:custGeom>
              <a:avLst/>
              <a:gdLst/>
              <a:ahLst/>
              <a:cxnLst/>
              <a:rect l="l" t="t" r="r" b="b"/>
              <a:pathLst>
                <a:path w="831850" h="350519">
                  <a:moveTo>
                    <a:pt x="812598" y="350112"/>
                  </a:moveTo>
                  <a:lnTo>
                    <a:pt x="19049" y="350112"/>
                  </a:lnTo>
                  <a:lnTo>
                    <a:pt x="11634" y="348615"/>
                  </a:lnTo>
                  <a:lnTo>
                    <a:pt x="5579" y="344532"/>
                  </a:lnTo>
                  <a:lnTo>
                    <a:pt x="1497" y="338477"/>
                  </a:lnTo>
                  <a:lnTo>
                    <a:pt x="0" y="331062"/>
                  </a:lnTo>
                  <a:lnTo>
                    <a:pt x="0" y="19049"/>
                  </a:lnTo>
                  <a:lnTo>
                    <a:pt x="1497"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1600" dirty="0"/>
                <a:t>10</a:t>
              </a:r>
              <a:endParaRPr sz="1600" dirty="0"/>
            </a:p>
          </p:txBody>
        </p:sp>
        <p:sp>
          <p:nvSpPr>
            <p:cNvPr id="14" name="object 14"/>
            <p:cNvSpPr/>
            <p:nvPr/>
          </p:nvSpPr>
          <p:spPr>
            <a:xfrm>
              <a:off x="6035080" y="179917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15" name="object 15"/>
            <p:cNvPicPr/>
            <p:nvPr/>
          </p:nvPicPr>
          <p:blipFill>
            <a:blip r:embed="rId2" cstate="print"/>
            <a:stretch>
              <a:fillRect/>
            </a:stretch>
          </p:blipFill>
          <p:spPr>
            <a:xfrm>
              <a:off x="6197957" y="1889663"/>
              <a:ext cx="108584" cy="165592"/>
            </a:xfrm>
            <a:prstGeom prst="rect">
              <a:avLst/>
            </a:prstGeom>
          </p:spPr>
        </p:pic>
      </p:grpSp>
      <p:sp>
        <p:nvSpPr>
          <p:cNvPr id="16" name="object 16"/>
          <p:cNvSpPr txBox="1">
            <a:spLocks noGrp="1"/>
          </p:cNvSpPr>
          <p:nvPr>
            <p:ph type="title"/>
          </p:nvPr>
        </p:nvSpPr>
        <p:spPr>
          <a:xfrm>
            <a:off x="1143000" y="1122711"/>
            <a:ext cx="2626995" cy="325089"/>
          </a:xfrm>
          <a:prstGeom prst="rect">
            <a:avLst/>
          </a:prstGeom>
        </p:spPr>
        <p:txBody>
          <a:bodyPr vert="horz" wrap="square" lIns="0" tIns="17145" rIns="0" bIns="0" rtlCol="0">
            <a:spAutoFit/>
          </a:bodyPr>
          <a:lstStyle/>
          <a:p>
            <a:pPr marL="12701">
              <a:spcBef>
                <a:spcPts val="136"/>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M</a:t>
            </a:r>
            <a:r>
              <a:rPr sz="2000" dirty="0">
                <a:latin typeface="Trebuchet MS" panose="020B0703020202090204" pitchFamily="34" charset="0"/>
                <a:ea typeface="Brush Script MT" panose="03060802040406070304" pitchFamily="66" charset="-122"/>
                <a:cs typeface="Brush Script MT" panose="03060802040406070304" pitchFamily="66" charset="-122"/>
              </a:rPr>
              <a:t>y Goals</a:t>
            </a:r>
          </a:p>
        </p:txBody>
      </p:sp>
      <p:sp>
        <p:nvSpPr>
          <p:cNvPr id="17" name="object 17"/>
          <p:cNvSpPr txBox="1">
            <a:spLocks noGrp="1"/>
          </p:cNvSpPr>
          <p:nvPr>
            <p:ph type="sldNum" sz="quarter" idx="7"/>
          </p:nvPr>
        </p:nvSpPr>
        <p:spPr>
          <a:xfrm>
            <a:off x="4191000" y="9269264"/>
            <a:ext cx="1288414" cy="179536"/>
          </a:xfrm>
          <a:prstGeom prst="rect">
            <a:avLst/>
          </a:prstGeom>
        </p:spPr>
        <p:txBody>
          <a:bodyPr vert="horz" wrap="square" lIns="0" tIns="0" rIns="0" bIns="0" rtlCol="0">
            <a:spAutoFit/>
          </a:bodyPr>
          <a:lstStyle/>
          <a:p>
            <a:pPr marL="12701">
              <a:lnSpc>
                <a:spcPts val="1410"/>
              </a:lnSpc>
              <a:tabLst>
                <a:tab pos="1237070" algn="l"/>
              </a:tabLst>
            </a:pPr>
            <a:r>
              <a:rPr spc="70" dirty="0"/>
              <a:t>P</a:t>
            </a:r>
            <a:r>
              <a:rPr spc="25" dirty="0"/>
              <a:t>a</a:t>
            </a:r>
            <a:r>
              <a:rPr spc="136" dirty="0"/>
              <a:t>g</a:t>
            </a:r>
            <a:r>
              <a:rPr spc="36" dirty="0"/>
              <a:t>e</a:t>
            </a:r>
            <a:r>
              <a:rPr spc="-94" dirty="0"/>
              <a:t> </a:t>
            </a:r>
            <a:r>
              <a:rPr spc="125" dirty="0"/>
              <a:t>5</a:t>
            </a:r>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graphicFrame>
        <p:nvGraphicFramePr>
          <p:cNvPr id="19" name="Table 19">
            <a:extLst>
              <a:ext uri="{FF2B5EF4-FFF2-40B4-BE49-F238E27FC236}">
                <a16:creationId xmlns:a16="http://schemas.microsoft.com/office/drawing/2014/main" id="{27841BC3-70E5-20FB-77E1-E9F4F01ACFA7}"/>
              </a:ext>
            </a:extLst>
          </p:cNvPr>
          <p:cNvGraphicFramePr>
            <a:graphicFrameLocks noGrp="1"/>
          </p:cNvGraphicFramePr>
          <p:nvPr>
            <p:extLst>
              <p:ext uri="{D42A27DB-BD31-4B8C-83A1-F6EECF244321}">
                <p14:modId xmlns:p14="http://schemas.microsoft.com/office/powerpoint/2010/main" val="3018563"/>
              </p:ext>
            </p:extLst>
          </p:nvPr>
        </p:nvGraphicFramePr>
        <p:xfrm>
          <a:off x="1147800" y="2667000"/>
          <a:ext cx="7920000" cy="5923680"/>
        </p:xfrm>
        <a:graphic>
          <a:graphicData uri="http://schemas.openxmlformats.org/drawingml/2006/table">
            <a:tbl>
              <a:tblPr bandRow="1">
                <a:tableStyleId>{5C22544A-7EE6-4342-B048-85BDC9FD1C3A}</a:tableStyleId>
              </a:tblPr>
              <a:tblGrid>
                <a:gridCol w="1980000">
                  <a:extLst>
                    <a:ext uri="{9D8B030D-6E8A-4147-A177-3AD203B41FA5}">
                      <a16:colId xmlns:a16="http://schemas.microsoft.com/office/drawing/2014/main" val="65894876"/>
                    </a:ext>
                  </a:extLst>
                </a:gridCol>
                <a:gridCol w="1980000">
                  <a:extLst>
                    <a:ext uri="{9D8B030D-6E8A-4147-A177-3AD203B41FA5}">
                      <a16:colId xmlns:a16="http://schemas.microsoft.com/office/drawing/2014/main" val="835072242"/>
                    </a:ext>
                  </a:extLst>
                </a:gridCol>
                <a:gridCol w="1980000">
                  <a:extLst>
                    <a:ext uri="{9D8B030D-6E8A-4147-A177-3AD203B41FA5}">
                      <a16:colId xmlns:a16="http://schemas.microsoft.com/office/drawing/2014/main" val="3901602204"/>
                    </a:ext>
                  </a:extLst>
                </a:gridCol>
                <a:gridCol w="1980000">
                  <a:extLst>
                    <a:ext uri="{9D8B030D-6E8A-4147-A177-3AD203B41FA5}">
                      <a16:colId xmlns:a16="http://schemas.microsoft.com/office/drawing/2014/main" val="3684093199"/>
                    </a:ext>
                  </a:extLst>
                </a:gridCol>
              </a:tblGrid>
              <a:tr h="1080000">
                <a:tc>
                  <a:txBody>
                    <a:bodyPr/>
                    <a:lstStyle/>
                    <a:p>
                      <a:r>
                        <a:rPr lang="en-US" sz="2800">
                          <a:latin typeface="Eurostile" panose="020B0504020202050204" pitchFamily="34" charset="77"/>
                        </a:rPr>
                        <a:t>Kickstart</a:t>
                      </a:r>
                    </a:p>
                    <a:p>
                      <a:r>
                        <a:rPr lang="en-US" sz="2800">
                          <a:latin typeface="Eurostile" panose="020B0504020202050204" pitchFamily="34" charset="77"/>
                        </a:rPr>
                        <a:t>Project</a:t>
                      </a:r>
                      <a:endParaRPr lang="en-US" sz="2800" dirty="0">
                        <a:latin typeface="Eurostile" panose="020B0504020202050204" pitchFamily="34" charset="77"/>
                      </a:endParaRPr>
                    </a:p>
                  </a:txBody>
                  <a:tcPr/>
                </a:tc>
                <a:tc>
                  <a:txBody>
                    <a:bodyPr/>
                    <a:lstStyle/>
                    <a:p>
                      <a:r>
                        <a:rPr lang="en-US" dirty="0">
                          <a:latin typeface="Eurostile" panose="020B0504020202050204" pitchFamily="34" charset="77"/>
                        </a:rPr>
                        <a:t>Day 1</a:t>
                      </a:r>
                    </a:p>
                    <a:p>
                      <a:r>
                        <a:rPr lang="en-US" sz="1100" dirty="0"/>
                        <a:t>Study the material to be done on project B and prepare the material to be included in the document</a:t>
                      </a:r>
                      <a:endParaRPr lang="en-US" sz="1100" dirty="0">
                        <a:latin typeface="Eurostile" panose="020B0504020202050204" pitchFamily="34" charset="77"/>
                      </a:endParaRPr>
                    </a:p>
                  </a:txBody>
                  <a:tcPr/>
                </a:tc>
                <a:tc>
                  <a:txBody>
                    <a:bodyPr/>
                    <a:lstStyle/>
                    <a:p>
                      <a:r>
                        <a:rPr lang="en-US" dirty="0">
                          <a:latin typeface="Eurostile" panose="020B0504020202050204" pitchFamily="34" charset="77"/>
                        </a:rPr>
                        <a:t>Day 2</a:t>
                      </a:r>
                    </a:p>
                    <a:p>
                      <a:pPr marL="0"/>
                      <a:r>
                        <a:rPr lang="en-ID" sz="1100" dirty="0" err="1"/>
                        <a:t>Menyelesaikan</a:t>
                      </a:r>
                      <a:r>
                        <a:rPr lang="en-ID" sz="1100" dirty="0"/>
                        <a:t> dan </a:t>
                      </a:r>
                      <a:r>
                        <a:rPr lang="en-ID" sz="1100" dirty="0" err="1"/>
                        <a:t>mendikumentasikan</a:t>
                      </a:r>
                      <a:r>
                        <a:rPr lang="en-ID" sz="1100" dirty="0"/>
                        <a:t> personality and ability, UX </a:t>
                      </a:r>
                      <a:r>
                        <a:rPr lang="en-ID" sz="1100" dirty="0" err="1"/>
                        <a:t>jurney</a:t>
                      </a:r>
                      <a:r>
                        <a:rPr lang="en-ID" sz="1100" dirty="0"/>
                        <a:t> activities checklist, dan My Goals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3</a:t>
                      </a:r>
                    </a:p>
                    <a:p>
                      <a:pPr marL="0"/>
                      <a:r>
                        <a:rPr lang="en-US" sz="1100" dirty="0"/>
                        <a:t>Complete and document Field </a:t>
                      </a:r>
                      <a:r>
                        <a:rPr lang="en-US" sz="1100" dirty="0" err="1"/>
                        <a:t>STudies</a:t>
                      </a:r>
                      <a:r>
                        <a:rPr lang="en-US" sz="1100" dirty="0"/>
                        <a:t>, SWOTs, and </a:t>
                      </a:r>
                      <a:r>
                        <a:rPr lang="en-US" sz="1100" dirty="0" err="1"/>
                        <a:t>COmpetitors</a:t>
                      </a:r>
                      <a:endParaRPr lang="en-US" sz="1100" dirty="0">
                        <a:solidFill>
                          <a:schemeClr val="dk1"/>
                        </a:solidFill>
                        <a:latin typeface="+mn-lt"/>
                        <a:ea typeface="+mn-ea"/>
                        <a:cs typeface="+mn-cs"/>
                      </a:endParaRPr>
                    </a:p>
                  </a:txBody>
                  <a:tcPr/>
                </a:tc>
                <a:extLst>
                  <a:ext uri="{0D108BD9-81ED-4DB2-BD59-A6C34878D82A}">
                    <a16:rowId xmlns:a16="http://schemas.microsoft.com/office/drawing/2014/main" val="1240420042"/>
                  </a:ext>
                </a:extLst>
              </a:tr>
              <a:tr h="367200">
                <a:tc>
                  <a:txBody>
                    <a:bodyPr/>
                    <a:lstStyle/>
                    <a:p>
                      <a:r>
                        <a:rPr lang="en-US"/>
                        <a:t>Time allocation</a:t>
                      </a:r>
                      <a:endParaRPr lang="en-US" dirty="0"/>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extLst>
                  <a:ext uri="{0D108BD9-81ED-4DB2-BD59-A6C34878D82A}">
                    <a16:rowId xmlns:a16="http://schemas.microsoft.com/office/drawing/2014/main" val="3360485634"/>
                  </a:ext>
                </a:extLst>
              </a:tr>
              <a:tr h="1080000">
                <a:tc>
                  <a:txBody>
                    <a:bodyPr/>
                    <a:lstStyle/>
                    <a:p>
                      <a:r>
                        <a:rPr lang="en-US" dirty="0">
                          <a:latin typeface="Eurostile" panose="020B0504020202050204" pitchFamily="34" charset="77"/>
                        </a:rPr>
                        <a:t>Day 4</a:t>
                      </a:r>
                    </a:p>
                    <a:p>
                      <a:pPr marL="0"/>
                      <a:r>
                        <a:rPr lang="en-US" sz="1100" dirty="0"/>
                        <a:t>Complete and document Hypothesis, Identify Behavioral Variable and Prepared Questions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5</a:t>
                      </a:r>
                    </a:p>
                    <a:p>
                      <a:pPr marL="0"/>
                      <a:r>
                        <a:rPr lang="en-US" sz="1100" dirty="0"/>
                        <a:t>Complete documenting meeting stakeholders and findings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6</a:t>
                      </a:r>
                    </a:p>
                    <a:p>
                      <a:pPr marL="0"/>
                      <a:r>
                        <a:rPr lang="en-US" sz="1100" dirty="0"/>
                        <a:t>Complete and document Index Card and Map Interviews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7</a:t>
                      </a:r>
                    </a:p>
                    <a:p>
                      <a:pPr marL="0"/>
                      <a:r>
                        <a:rPr lang="en-US" sz="1100" dirty="0"/>
                        <a:t>Complete and document significant behavior patterns</a:t>
                      </a:r>
                      <a:endParaRPr lang="en-US" sz="1100" dirty="0">
                        <a:solidFill>
                          <a:schemeClr val="dk1"/>
                        </a:solidFill>
                        <a:latin typeface="+mn-lt"/>
                        <a:ea typeface="+mn-ea"/>
                        <a:cs typeface="+mn-cs"/>
                      </a:endParaRPr>
                    </a:p>
                  </a:txBody>
                  <a:tcPr/>
                </a:tc>
                <a:extLst>
                  <a:ext uri="{0D108BD9-81ED-4DB2-BD59-A6C34878D82A}">
                    <a16:rowId xmlns:a16="http://schemas.microsoft.com/office/drawing/2014/main" val="2417007143"/>
                  </a:ext>
                </a:extLst>
              </a:tr>
              <a:tr h="370840">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extLst>
                  <a:ext uri="{0D108BD9-81ED-4DB2-BD59-A6C34878D82A}">
                    <a16:rowId xmlns:a16="http://schemas.microsoft.com/office/drawing/2014/main" val="965877720"/>
                  </a:ext>
                </a:extLst>
              </a:tr>
              <a:tr h="1080000">
                <a:tc>
                  <a:txBody>
                    <a:bodyPr/>
                    <a:lstStyle/>
                    <a:p>
                      <a:r>
                        <a:rPr lang="en-US" dirty="0">
                          <a:latin typeface="Eurostile" panose="020B0504020202050204" pitchFamily="34" charset="77"/>
                        </a:rPr>
                        <a:t>Day 8</a:t>
                      </a:r>
                    </a:p>
                    <a:p>
                      <a:pPr marL="0"/>
                      <a:r>
                        <a:rPr lang="en-US" sz="1100" dirty="0"/>
                        <a:t>Complete and document synthesize characteristics and check for redundancy</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9</a:t>
                      </a:r>
                    </a:p>
                    <a:p>
                      <a:pPr marL="0"/>
                      <a:r>
                        <a:rPr lang="en-US" sz="1100" dirty="0"/>
                        <a:t>Complete and document validation, verification and expand descriptions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10</a:t>
                      </a:r>
                    </a:p>
                    <a:p>
                      <a:pPr marL="0"/>
                      <a:r>
                        <a:rPr lang="en-US" sz="1100" dirty="0"/>
                        <a:t>Complete and document personas, custom journeys, and user scenarios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11</a:t>
                      </a:r>
                    </a:p>
                    <a:p>
                      <a:pPr marL="0"/>
                      <a:r>
                        <a:rPr lang="en-US" sz="1100" dirty="0"/>
                        <a:t>Complete and document site maps, wire framing and </a:t>
                      </a:r>
                      <a:r>
                        <a:rPr lang="en-US" sz="1100" dirty="0" err="1"/>
                        <a:t>qualitatives</a:t>
                      </a:r>
                      <a:endParaRPr lang="en-US" sz="1100" dirty="0">
                        <a:solidFill>
                          <a:schemeClr val="dk1"/>
                        </a:solidFill>
                        <a:latin typeface="+mn-lt"/>
                        <a:ea typeface="+mn-ea"/>
                        <a:cs typeface="+mn-cs"/>
                      </a:endParaRPr>
                    </a:p>
                  </a:txBody>
                  <a:tcPr/>
                </a:tc>
                <a:extLst>
                  <a:ext uri="{0D108BD9-81ED-4DB2-BD59-A6C34878D82A}">
                    <a16:rowId xmlns:a16="http://schemas.microsoft.com/office/drawing/2014/main" val="1887828283"/>
                  </a:ext>
                </a:extLst>
              </a:tr>
              <a:tr h="370840">
                <a:tc>
                  <a:txBody>
                    <a:bodyPr/>
                    <a:lstStyle/>
                    <a:p>
                      <a:endParaRPr lang="en-US" dirty="0">
                        <a:latin typeface="Eurostile" panose="020B0504020202050204" pitchFamily="34" charset="77"/>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691070"/>
                  </a:ext>
                </a:extLst>
              </a:tr>
              <a:tr h="1080000">
                <a:tc>
                  <a:txBody>
                    <a:bodyPr/>
                    <a:lstStyle/>
                    <a:p>
                      <a:r>
                        <a:rPr lang="en-US" dirty="0">
                          <a:latin typeface="Eurostile" panose="020B0504020202050204" pitchFamily="34" charset="77"/>
                        </a:rPr>
                        <a:t>Day 12</a:t>
                      </a:r>
                    </a:p>
                    <a:p>
                      <a:pPr marL="0"/>
                      <a:r>
                        <a:rPr lang="en-US" sz="1100" dirty="0"/>
                        <a:t>Complete and document A/B Testing, Verification and objective </a:t>
                      </a:r>
                      <a:r>
                        <a:rPr lang="en-US" sz="1100" dirty="0" err="1"/>
                        <a:t>behavioural</a:t>
                      </a:r>
                      <a:r>
                        <a:rPr lang="en-US" sz="1100" dirty="0"/>
                        <a:t> variables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13</a:t>
                      </a:r>
                    </a:p>
                    <a:p>
                      <a:pPr marL="0"/>
                      <a:r>
                        <a:rPr lang="en-US" sz="1100" dirty="0"/>
                        <a:t>Complete and document acceptance criteria and follow-up</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14</a:t>
                      </a:r>
                    </a:p>
                    <a:p>
                      <a:pPr marL="0"/>
                      <a:r>
                        <a:rPr lang="en-ID" sz="1100" dirty="0"/>
                        <a:t>Submitting a Project</a:t>
                      </a:r>
                      <a:endParaRPr lang="en-US" sz="1100" dirty="0">
                        <a:solidFill>
                          <a:schemeClr val="dk1"/>
                        </a:solidFill>
                        <a:latin typeface="+mn-lt"/>
                        <a:ea typeface="+mn-ea"/>
                        <a:cs typeface="+mn-cs"/>
                      </a:endParaRPr>
                    </a:p>
                  </a:txBody>
                  <a:tcPr/>
                </a:tc>
                <a:tc>
                  <a:txBody>
                    <a:bodyPr/>
                    <a:lstStyle/>
                    <a:p>
                      <a:endParaRPr lang="en-US">
                        <a:latin typeface="Eurostile" panose="020B0504020202050204" pitchFamily="34" charset="77"/>
                      </a:endParaRPr>
                    </a:p>
                    <a:p>
                      <a:r>
                        <a:rPr lang="en-US" b="1">
                          <a:latin typeface="Eurostile" panose="020B0504020202050204" pitchFamily="34" charset="77"/>
                        </a:rPr>
                        <a:t>Deliver Project</a:t>
                      </a:r>
                      <a:endParaRPr lang="en-US" b="1" dirty="0">
                        <a:latin typeface="Eurostile" panose="020B0504020202050204" pitchFamily="34" charset="77"/>
                      </a:endParaRPr>
                    </a:p>
                  </a:txBody>
                  <a:tcPr/>
                </a:tc>
                <a:extLst>
                  <a:ext uri="{0D108BD9-81ED-4DB2-BD59-A6C34878D82A}">
                    <a16:rowId xmlns:a16="http://schemas.microsoft.com/office/drawing/2014/main" val="3728483727"/>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3528607"/>
                  </a:ext>
                </a:extLst>
              </a:tr>
            </a:tbl>
          </a:graphicData>
        </a:graphic>
      </p:graphicFrame>
      <p:sp>
        <p:nvSpPr>
          <p:cNvPr id="21" name="object 3">
            <a:extLst>
              <a:ext uri="{FF2B5EF4-FFF2-40B4-BE49-F238E27FC236}">
                <a16:creationId xmlns:a16="http://schemas.microsoft.com/office/drawing/2014/main" id="{B94BB379-A635-BB26-03C1-96FC5E9D3257}"/>
              </a:ext>
            </a:extLst>
          </p:cNvPr>
          <p:cNvSpPr/>
          <p:nvPr/>
        </p:nvSpPr>
        <p:spPr>
          <a:xfrm>
            <a:off x="2057400" y="2895600"/>
            <a:ext cx="1052829" cy="779779"/>
          </a:xfrm>
          <a:custGeom>
            <a:avLst/>
            <a:gdLst/>
            <a:ahLst/>
            <a:cxnLst/>
            <a:rect l="l" t="t" r="r" b="b"/>
            <a:pathLst>
              <a:path w="1052830" h="779779">
                <a:moveTo>
                  <a:pt x="364026" y="186690"/>
                </a:moveTo>
                <a:lnTo>
                  <a:pt x="361046" y="182880"/>
                </a:lnTo>
                <a:lnTo>
                  <a:pt x="360511" y="179070"/>
                </a:lnTo>
                <a:lnTo>
                  <a:pt x="362424" y="176530"/>
                </a:lnTo>
                <a:lnTo>
                  <a:pt x="369729" y="161290"/>
                </a:lnTo>
                <a:lnTo>
                  <a:pt x="394218" y="130810"/>
                </a:lnTo>
                <a:lnTo>
                  <a:pt x="415426" y="113030"/>
                </a:lnTo>
                <a:lnTo>
                  <a:pt x="466113" y="83820"/>
                </a:lnTo>
                <a:lnTo>
                  <a:pt x="487822" y="67310"/>
                </a:lnTo>
                <a:lnTo>
                  <a:pt x="519235" y="45720"/>
                </a:lnTo>
                <a:lnTo>
                  <a:pt x="581723" y="10160"/>
                </a:lnTo>
                <a:lnTo>
                  <a:pt x="606112" y="1270"/>
                </a:lnTo>
                <a:lnTo>
                  <a:pt x="617593" y="0"/>
                </a:lnTo>
                <a:lnTo>
                  <a:pt x="622080" y="0"/>
                </a:lnTo>
                <a:lnTo>
                  <a:pt x="677037" y="25400"/>
                </a:lnTo>
                <a:lnTo>
                  <a:pt x="730539" y="40640"/>
                </a:lnTo>
                <a:lnTo>
                  <a:pt x="755434" y="53340"/>
                </a:lnTo>
                <a:lnTo>
                  <a:pt x="790438" y="76200"/>
                </a:lnTo>
                <a:lnTo>
                  <a:pt x="614344" y="76200"/>
                </a:lnTo>
                <a:lnTo>
                  <a:pt x="610782" y="77470"/>
                </a:lnTo>
                <a:lnTo>
                  <a:pt x="607575" y="78740"/>
                </a:lnTo>
                <a:lnTo>
                  <a:pt x="527993" y="105410"/>
                </a:lnTo>
                <a:lnTo>
                  <a:pt x="501639" y="120650"/>
                </a:lnTo>
                <a:lnTo>
                  <a:pt x="468163" y="142240"/>
                </a:lnTo>
                <a:lnTo>
                  <a:pt x="460876" y="158750"/>
                </a:lnTo>
                <a:lnTo>
                  <a:pt x="458529" y="166370"/>
                </a:lnTo>
                <a:lnTo>
                  <a:pt x="458067" y="167640"/>
                </a:lnTo>
                <a:lnTo>
                  <a:pt x="384667" y="167640"/>
                </a:lnTo>
                <a:lnTo>
                  <a:pt x="378519" y="172720"/>
                </a:lnTo>
                <a:lnTo>
                  <a:pt x="368839" y="185420"/>
                </a:lnTo>
                <a:lnTo>
                  <a:pt x="364026" y="186690"/>
                </a:lnTo>
                <a:close/>
              </a:path>
              <a:path w="1052830" h="779779">
                <a:moveTo>
                  <a:pt x="874867" y="144780"/>
                </a:moveTo>
                <a:lnTo>
                  <a:pt x="548519" y="144780"/>
                </a:lnTo>
                <a:lnTo>
                  <a:pt x="591001" y="139700"/>
                </a:lnTo>
                <a:lnTo>
                  <a:pt x="595025" y="138430"/>
                </a:lnTo>
                <a:lnTo>
                  <a:pt x="600199" y="137160"/>
                </a:lnTo>
                <a:lnTo>
                  <a:pt x="606524" y="135890"/>
                </a:lnTo>
                <a:lnTo>
                  <a:pt x="621416" y="133350"/>
                </a:lnTo>
                <a:lnTo>
                  <a:pt x="642744" y="124460"/>
                </a:lnTo>
                <a:lnTo>
                  <a:pt x="661295" y="115570"/>
                </a:lnTo>
                <a:lnTo>
                  <a:pt x="631986" y="92710"/>
                </a:lnTo>
                <a:lnTo>
                  <a:pt x="618263" y="77470"/>
                </a:lnTo>
                <a:lnTo>
                  <a:pt x="614344" y="76200"/>
                </a:lnTo>
                <a:lnTo>
                  <a:pt x="790438" y="76200"/>
                </a:lnTo>
                <a:lnTo>
                  <a:pt x="804050" y="85090"/>
                </a:lnTo>
                <a:lnTo>
                  <a:pt x="809710" y="90170"/>
                </a:lnTo>
                <a:lnTo>
                  <a:pt x="815438" y="95250"/>
                </a:lnTo>
                <a:lnTo>
                  <a:pt x="821233" y="99060"/>
                </a:lnTo>
                <a:lnTo>
                  <a:pt x="843487" y="115570"/>
                </a:lnTo>
                <a:lnTo>
                  <a:pt x="857476" y="132080"/>
                </a:lnTo>
                <a:lnTo>
                  <a:pt x="863426" y="133350"/>
                </a:lnTo>
                <a:lnTo>
                  <a:pt x="874867" y="144780"/>
                </a:lnTo>
                <a:close/>
              </a:path>
              <a:path w="1052830" h="779779">
                <a:moveTo>
                  <a:pt x="1052187" y="144780"/>
                </a:moveTo>
                <a:lnTo>
                  <a:pt x="879609" y="144780"/>
                </a:lnTo>
                <a:lnTo>
                  <a:pt x="889484" y="140970"/>
                </a:lnTo>
                <a:lnTo>
                  <a:pt x="903509" y="132080"/>
                </a:lnTo>
                <a:lnTo>
                  <a:pt x="913698" y="113030"/>
                </a:lnTo>
                <a:lnTo>
                  <a:pt x="933597" y="93980"/>
                </a:lnTo>
                <a:lnTo>
                  <a:pt x="947092" y="85090"/>
                </a:lnTo>
                <a:lnTo>
                  <a:pt x="967654" y="77470"/>
                </a:lnTo>
                <a:lnTo>
                  <a:pt x="991257" y="80010"/>
                </a:lnTo>
                <a:lnTo>
                  <a:pt x="1012655" y="90170"/>
                </a:lnTo>
                <a:lnTo>
                  <a:pt x="1031848" y="107950"/>
                </a:lnTo>
                <a:lnTo>
                  <a:pt x="1048837" y="133350"/>
                </a:lnTo>
                <a:lnTo>
                  <a:pt x="1051429" y="139700"/>
                </a:lnTo>
                <a:lnTo>
                  <a:pt x="1052187" y="144780"/>
                </a:lnTo>
                <a:close/>
              </a:path>
              <a:path w="1052830" h="779779">
                <a:moveTo>
                  <a:pt x="466233" y="628650"/>
                </a:moveTo>
                <a:lnTo>
                  <a:pt x="287252" y="628650"/>
                </a:lnTo>
                <a:lnTo>
                  <a:pt x="322455" y="613410"/>
                </a:lnTo>
                <a:lnTo>
                  <a:pt x="421477" y="557530"/>
                </a:lnTo>
                <a:lnTo>
                  <a:pt x="446860" y="547370"/>
                </a:lnTo>
                <a:lnTo>
                  <a:pt x="485463" y="538480"/>
                </a:lnTo>
                <a:lnTo>
                  <a:pt x="489342" y="535940"/>
                </a:lnTo>
                <a:lnTo>
                  <a:pt x="497705" y="523240"/>
                </a:lnTo>
                <a:lnTo>
                  <a:pt x="497187" y="494030"/>
                </a:lnTo>
                <a:lnTo>
                  <a:pt x="490059" y="427990"/>
                </a:lnTo>
                <a:lnTo>
                  <a:pt x="488706" y="422910"/>
                </a:lnTo>
                <a:lnTo>
                  <a:pt x="478830" y="414020"/>
                </a:lnTo>
                <a:lnTo>
                  <a:pt x="478814" y="407670"/>
                </a:lnTo>
                <a:lnTo>
                  <a:pt x="484513" y="400050"/>
                </a:lnTo>
                <a:lnTo>
                  <a:pt x="490946" y="373380"/>
                </a:lnTo>
                <a:lnTo>
                  <a:pt x="491461" y="356870"/>
                </a:lnTo>
                <a:lnTo>
                  <a:pt x="489130" y="335280"/>
                </a:lnTo>
                <a:lnTo>
                  <a:pt x="484598" y="318770"/>
                </a:lnTo>
                <a:lnTo>
                  <a:pt x="470635" y="304800"/>
                </a:lnTo>
                <a:lnTo>
                  <a:pt x="459806" y="285750"/>
                </a:lnTo>
                <a:lnTo>
                  <a:pt x="456040" y="274320"/>
                </a:lnTo>
                <a:lnTo>
                  <a:pt x="453021" y="264160"/>
                </a:lnTo>
                <a:lnTo>
                  <a:pt x="451651" y="254000"/>
                </a:lnTo>
                <a:lnTo>
                  <a:pt x="451928" y="243840"/>
                </a:lnTo>
                <a:lnTo>
                  <a:pt x="480606" y="185420"/>
                </a:lnTo>
                <a:lnTo>
                  <a:pt x="521187" y="157480"/>
                </a:lnTo>
                <a:lnTo>
                  <a:pt x="538464" y="144780"/>
                </a:lnTo>
                <a:lnTo>
                  <a:pt x="541657" y="142240"/>
                </a:lnTo>
                <a:lnTo>
                  <a:pt x="545009" y="143510"/>
                </a:lnTo>
                <a:lnTo>
                  <a:pt x="548519" y="144780"/>
                </a:lnTo>
                <a:lnTo>
                  <a:pt x="1052187" y="144780"/>
                </a:lnTo>
                <a:lnTo>
                  <a:pt x="1052565" y="147320"/>
                </a:lnTo>
                <a:lnTo>
                  <a:pt x="1052245" y="156210"/>
                </a:lnTo>
                <a:lnTo>
                  <a:pt x="1050470" y="165100"/>
                </a:lnTo>
                <a:lnTo>
                  <a:pt x="1038824" y="195580"/>
                </a:lnTo>
                <a:lnTo>
                  <a:pt x="1030485" y="196850"/>
                </a:lnTo>
                <a:lnTo>
                  <a:pt x="1026328" y="199390"/>
                </a:lnTo>
                <a:lnTo>
                  <a:pt x="1026353" y="203200"/>
                </a:lnTo>
                <a:lnTo>
                  <a:pt x="1024955" y="207010"/>
                </a:lnTo>
                <a:lnTo>
                  <a:pt x="1023939" y="213360"/>
                </a:lnTo>
                <a:lnTo>
                  <a:pt x="1023303" y="220980"/>
                </a:lnTo>
                <a:lnTo>
                  <a:pt x="1023048" y="229870"/>
                </a:lnTo>
                <a:lnTo>
                  <a:pt x="1022536" y="234950"/>
                </a:lnTo>
                <a:lnTo>
                  <a:pt x="1020713" y="237490"/>
                </a:lnTo>
                <a:lnTo>
                  <a:pt x="1007528" y="237490"/>
                </a:lnTo>
                <a:lnTo>
                  <a:pt x="1005540" y="241300"/>
                </a:lnTo>
                <a:lnTo>
                  <a:pt x="1004396" y="242570"/>
                </a:lnTo>
                <a:lnTo>
                  <a:pt x="898202" y="242570"/>
                </a:lnTo>
                <a:lnTo>
                  <a:pt x="895380" y="243840"/>
                </a:lnTo>
                <a:lnTo>
                  <a:pt x="893131" y="246380"/>
                </a:lnTo>
                <a:lnTo>
                  <a:pt x="889027" y="266700"/>
                </a:lnTo>
                <a:lnTo>
                  <a:pt x="891261" y="309880"/>
                </a:lnTo>
                <a:lnTo>
                  <a:pt x="753475" y="309880"/>
                </a:lnTo>
                <a:lnTo>
                  <a:pt x="752457" y="312420"/>
                </a:lnTo>
                <a:lnTo>
                  <a:pt x="777112" y="334010"/>
                </a:lnTo>
                <a:lnTo>
                  <a:pt x="796756" y="358140"/>
                </a:lnTo>
                <a:lnTo>
                  <a:pt x="798554" y="361950"/>
                </a:lnTo>
                <a:lnTo>
                  <a:pt x="799797" y="365760"/>
                </a:lnTo>
                <a:lnTo>
                  <a:pt x="800483" y="369570"/>
                </a:lnTo>
                <a:lnTo>
                  <a:pt x="797561" y="386080"/>
                </a:lnTo>
                <a:lnTo>
                  <a:pt x="797236" y="387350"/>
                </a:lnTo>
                <a:lnTo>
                  <a:pt x="635328" y="387350"/>
                </a:lnTo>
                <a:lnTo>
                  <a:pt x="630951" y="388620"/>
                </a:lnTo>
                <a:lnTo>
                  <a:pt x="625128" y="415290"/>
                </a:lnTo>
                <a:lnTo>
                  <a:pt x="620090" y="430530"/>
                </a:lnTo>
                <a:lnTo>
                  <a:pt x="622670" y="441960"/>
                </a:lnTo>
                <a:lnTo>
                  <a:pt x="622412" y="443230"/>
                </a:lnTo>
                <a:lnTo>
                  <a:pt x="618467" y="445770"/>
                </a:lnTo>
                <a:lnTo>
                  <a:pt x="610835" y="449580"/>
                </a:lnTo>
                <a:lnTo>
                  <a:pt x="586162" y="528320"/>
                </a:lnTo>
                <a:lnTo>
                  <a:pt x="579512" y="562610"/>
                </a:lnTo>
                <a:lnTo>
                  <a:pt x="578049" y="565150"/>
                </a:lnTo>
                <a:lnTo>
                  <a:pt x="576686" y="568960"/>
                </a:lnTo>
                <a:lnTo>
                  <a:pt x="575424" y="571500"/>
                </a:lnTo>
                <a:lnTo>
                  <a:pt x="565046" y="584200"/>
                </a:lnTo>
                <a:lnTo>
                  <a:pt x="532236" y="601980"/>
                </a:lnTo>
                <a:lnTo>
                  <a:pt x="475490" y="626110"/>
                </a:lnTo>
                <a:lnTo>
                  <a:pt x="466233" y="628650"/>
                </a:lnTo>
                <a:close/>
              </a:path>
              <a:path w="1052830" h="779779">
                <a:moveTo>
                  <a:pt x="374630" y="229870"/>
                </a:moveTo>
                <a:lnTo>
                  <a:pt x="368531" y="229870"/>
                </a:lnTo>
                <a:lnTo>
                  <a:pt x="361036" y="209550"/>
                </a:lnTo>
                <a:lnTo>
                  <a:pt x="361118" y="204470"/>
                </a:lnTo>
                <a:lnTo>
                  <a:pt x="384667" y="167640"/>
                </a:lnTo>
                <a:lnTo>
                  <a:pt x="458067" y="167640"/>
                </a:lnTo>
                <a:lnTo>
                  <a:pt x="456218" y="172720"/>
                </a:lnTo>
                <a:lnTo>
                  <a:pt x="453943" y="176530"/>
                </a:lnTo>
                <a:lnTo>
                  <a:pt x="445364" y="184150"/>
                </a:lnTo>
                <a:lnTo>
                  <a:pt x="442758" y="189230"/>
                </a:lnTo>
                <a:lnTo>
                  <a:pt x="439401" y="194310"/>
                </a:lnTo>
                <a:lnTo>
                  <a:pt x="405102" y="194310"/>
                </a:lnTo>
                <a:lnTo>
                  <a:pt x="374630" y="229870"/>
                </a:lnTo>
                <a:close/>
              </a:path>
              <a:path w="1052830" h="779779">
                <a:moveTo>
                  <a:pt x="395917" y="238760"/>
                </a:moveTo>
                <a:lnTo>
                  <a:pt x="393012" y="237490"/>
                </a:lnTo>
                <a:lnTo>
                  <a:pt x="389963" y="234950"/>
                </a:lnTo>
                <a:lnTo>
                  <a:pt x="388323" y="229870"/>
                </a:lnTo>
                <a:lnTo>
                  <a:pt x="405102" y="194310"/>
                </a:lnTo>
                <a:lnTo>
                  <a:pt x="439401" y="194310"/>
                </a:lnTo>
                <a:lnTo>
                  <a:pt x="438562" y="195580"/>
                </a:lnTo>
                <a:lnTo>
                  <a:pt x="432776" y="200660"/>
                </a:lnTo>
                <a:lnTo>
                  <a:pt x="431011" y="205740"/>
                </a:lnTo>
                <a:lnTo>
                  <a:pt x="420393" y="205740"/>
                </a:lnTo>
                <a:lnTo>
                  <a:pt x="398677" y="236220"/>
                </a:lnTo>
                <a:lnTo>
                  <a:pt x="395917" y="238760"/>
                </a:lnTo>
                <a:close/>
              </a:path>
              <a:path w="1052830" h="779779">
                <a:moveTo>
                  <a:pt x="428805" y="212090"/>
                </a:moveTo>
                <a:lnTo>
                  <a:pt x="425508" y="212090"/>
                </a:lnTo>
                <a:lnTo>
                  <a:pt x="420393" y="205740"/>
                </a:lnTo>
                <a:lnTo>
                  <a:pt x="431011" y="205740"/>
                </a:lnTo>
                <a:lnTo>
                  <a:pt x="428805" y="212090"/>
                </a:lnTo>
                <a:close/>
              </a:path>
              <a:path w="1052830" h="779779">
                <a:moveTo>
                  <a:pt x="1017581" y="238760"/>
                </a:moveTo>
                <a:lnTo>
                  <a:pt x="1007528" y="237490"/>
                </a:lnTo>
                <a:lnTo>
                  <a:pt x="1020713" y="237490"/>
                </a:lnTo>
                <a:lnTo>
                  <a:pt x="1017581" y="238760"/>
                </a:lnTo>
                <a:close/>
              </a:path>
              <a:path w="1052830" h="779779">
                <a:moveTo>
                  <a:pt x="955652" y="273050"/>
                </a:moveTo>
                <a:lnTo>
                  <a:pt x="945223" y="273050"/>
                </a:lnTo>
                <a:lnTo>
                  <a:pt x="942226" y="270510"/>
                </a:lnTo>
                <a:lnTo>
                  <a:pt x="939198" y="269240"/>
                </a:lnTo>
                <a:lnTo>
                  <a:pt x="918926" y="243840"/>
                </a:lnTo>
                <a:lnTo>
                  <a:pt x="901595" y="242570"/>
                </a:lnTo>
                <a:lnTo>
                  <a:pt x="1004396" y="242570"/>
                </a:lnTo>
                <a:lnTo>
                  <a:pt x="1003252" y="243840"/>
                </a:lnTo>
                <a:lnTo>
                  <a:pt x="1000663" y="245110"/>
                </a:lnTo>
                <a:lnTo>
                  <a:pt x="999003" y="251460"/>
                </a:lnTo>
                <a:lnTo>
                  <a:pt x="991302" y="254000"/>
                </a:lnTo>
                <a:lnTo>
                  <a:pt x="987289" y="256540"/>
                </a:lnTo>
                <a:lnTo>
                  <a:pt x="986965" y="260350"/>
                </a:lnTo>
                <a:lnTo>
                  <a:pt x="967720" y="265430"/>
                </a:lnTo>
                <a:lnTo>
                  <a:pt x="955652" y="273050"/>
                </a:lnTo>
                <a:close/>
              </a:path>
              <a:path w="1052830" h="779779">
                <a:moveTo>
                  <a:pt x="878735" y="765810"/>
                </a:moveTo>
                <a:lnTo>
                  <a:pt x="734431" y="765810"/>
                </a:lnTo>
                <a:lnTo>
                  <a:pt x="794185" y="756920"/>
                </a:lnTo>
                <a:lnTo>
                  <a:pt x="805006" y="753110"/>
                </a:lnTo>
                <a:lnTo>
                  <a:pt x="812559" y="737870"/>
                </a:lnTo>
                <a:lnTo>
                  <a:pt x="825174" y="721360"/>
                </a:lnTo>
                <a:lnTo>
                  <a:pt x="826465" y="717550"/>
                </a:lnTo>
                <a:lnTo>
                  <a:pt x="827334" y="713740"/>
                </a:lnTo>
                <a:lnTo>
                  <a:pt x="827781" y="711200"/>
                </a:lnTo>
                <a:lnTo>
                  <a:pt x="823407" y="694690"/>
                </a:lnTo>
                <a:lnTo>
                  <a:pt x="821387" y="650240"/>
                </a:lnTo>
                <a:lnTo>
                  <a:pt x="805455" y="571500"/>
                </a:lnTo>
                <a:lnTo>
                  <a:pt x="799993" y="523240"/>
                </a:lnTo>
                <a:lnTo>
                  <a:pt x="802078" y="433070"/>
                </a:lnTo>
                <a:lnTo>
                  <a:pt x="799918" y="394970"/>
                </a:lnTo>
                <a:lnTo>
                  <a:pt x="804874" y="356870"/>
                </a:lnTo>
                <a:lnTo>
                  <a:pt x="812410" y="330200"/>
                </a:lnTo>
                <a:lnTo>
                  <a:pt x="809469" y="326390"/>
                </a:lnTo>
                <a:lnTo>
                  <a:pt x="796023" y="317500"/>
                </a:lnTo>
                <a:lnTo>
                  <a:pt x="753475" y="309880"/>
                </a:lnTo>
                <a:lnTo>
                  <a:pt x="891261" y="309880"/>
                </a:lnTo>
                <a:lnTo>
                  <a:pt x="883482" y="354330"/>
                </a:lnTo>
                <a:lnTo>
                  <a:pt x="861039" y="389890"/>
                </a:lnTo>
                <a:lnTo>
                  <a:pt x="859411" y="444500"/>
                </a:lnTo>
                <a:lnTo>
                  <a:pt x="862786" y="471170"/>
                </a:lnTo>
                <a:lnTo>
                  <a:pt x="864568" y="523240"/>
                </a:lnTo>
                <a:lnTo>
                  <a:pt x="863982" y="552450"/>
                </a:lnTo>
                <a:lnTo>
                  <a:pt x="862745" y="584200"/>
                </a:lnTo>
                <a:lnTo>
                  <a:pt x="862742" y="586740"/>
                </a:lnTo>
                <a:lnTo>
                  <a:pt x="865119" y="651510"/>
                </a:lnTo>
                <a:lnTo>
                  <a:pt x="871256" y="678180"/>
                </a:lnTo>
                <a:lnTo>
                  <a:pt x="890418" y="703580"/>
                </a:lnTo>
                <a:lnTo>
                  <a:pt x="892666" y="728980"/>
                </a:lnTo>
                <a:lnTo>
                  <a:pt x="859854" y="728980"/>
                </a:lnTo>
                <a:lnTo>
                  <a:pt x="855382" y="734060"/>
                </a:lnTo>
                <a:lnTo>
                  <a:pt x="835184" y="734060"/>
                </a:lnTo>
                <a:lnTo>
                  <a:pt x="832328" y="737870"/>
                </a:lnTo>
                <a:lnTo>
                  <a:pt x="852028" y="737870"/>
                </a:lnTo>
                <a:lnTo>
                  <a:pt x="850910" y="739140"/>
                </a:lnTo>
                <a:lnTo>
                  <a:pt x="830834" y="739140"/>
                </a:lnTo>
                <a:lnTo>
                  <a:pt x="827999" y="741680"/>
                </a:lnTo>
                <a:lnTo>
                  <a:pt x="848674" y="741680"/>
                </a:lnTo>
                <a:lnTo>
                  <a:pt x="847556" y="742950"/>
                </a:lnTo>
                <a:lnTo>
                  <a:pt x="827027" y="742950"/>
                </a:lnTo>
                <a:lnTo>
                  <a:pt x="825936" y="744220"/>
                </a:lnTo>
                <a:lnTo>
                  <a:pt x="846438" y="744220"/>
                </a:lnTo>
                <a:lnTo>
                  <a:pt x="844202" y="746760"/>
                </a:lnTo>
                <a:lnTo>
                  <a:pt x="824723" y="746760"/>
                </a:lnTo>
                <a:lnTo>
                  <a:pt x="823193" y="751840"/>
                </a:lnTo>
                <a:lnTo>
                  <a:pt x="844233" y="751840"/>
                </a:lnTo>
                <a:lnTo>
                  <a:pt x="845367" y="753110"/>
                </a:lnTo>
                <a:lnTo>
                  <a:pt x="894802" y="753110"/>
                </a:lnTo>
                <a:lnTo>
                  <a:pt x="894914" y="754380"/>
                </a:lnTo>
                <a:lnTo>
                  <a:pt x="893973" y="759460"/>
                </a:lnTo>
                <a:lnTo>
                  <a:pt x="891108" y="762000"/>
                </a:lnTo>
                <a:lnTo>
                  <a:pt x="886316" y="763270"/>
                </a:lnTo>
                <a:lnTo>
                  <a:pt x="880437" y="764540"/>
                </a:lnTo>
                <a:lnTo>
                  <a:pt x="878735" y="765810"/>
                </a:lnTo>
                <a:close/>
              </a:path>
              <a:path w="1052830" h="779779">
                <a:moveTo>
                  <a:pt x="718906" y="753110"/>
                </a:moveTo>
                <a:lnTo>
                  <a:pt x="441063" y="753110"/>
                </a:lnTo>
                <a:lnTo>
                  <a:pt x="448196" y="749300"/>
                </a:lnTo>
                <a:lnTo>
                  <a:pt x="445376" y="746760"/>
                </a:lnTo>
                <a:lnTo>
                  <a:pt x="445646" y="742950"/>
                </a:lnTo>
                <a:lnTo>
                  <a:pt x="449007" y="739140"/>
                </a:lnTo>
                <a:lnTo>
                  <a:pt x="504283" y="699770"/>
                </a:lnTo>
                <a:lnTo>
                  <a:pt x="493233" y="687070"/>
                </a:lnTo>
                <a:lnTo>
                  <a:pt x="492848" y="681990"/>
                </a:lnTo>
                <a:lnTo>
                  <a:pt x="496812" y="679450"/>
                </a:lnTo>
                <a:lnTo>
                  <a:pt x="505125" y="676910"/>
                </a:lnTo>
                <a:lnTo>
                  <a:pt x="499769" y="669290"/>
                </a:lnTo>
                <a:lnTo>
                  <a:pt x="496665" y="661670"/>
                </a:lnTo>
                <a:lnTo>
                  <a:pt x="495812" y="654050"/>
                </a:lnTo>
                <a:lnTo>
                  <a:pt x="497211" y="646430"/>
                </a:lnTo>
                <a:lnTo>
                  <a:pt x="518321" y="628650"/>
                </a:lnTo>
                <a:lnTo>
                  <a:pt x="521112" y="623570"/>
                </a:lnTo>
                <a:lnTo>
                  <a:pt x="534251" y="613410"/>
                </a:lnTo>
                <a:lnTo>
                  <a:pt x="553485" y="604520"/>
                </a:lnTo>
                <a:lnTo>
                  <a:pt x="569038" y="586740"/>
                </a:lnTo>
                <a:lnTo>
                  <a:pt x="585949" y="558800"/>
                </a:lnTo>
                <a:lnTo>
                  <a:pt x="640506" y="445770"/>
                </a:lnTo>
                <a:lnTo>
                  <a:pt x="658377" y="419100"/>
                </a:lnTo>
                <a:lnTo>
                  <a:pt x="676367" y="400050"/>
                </a:lnTo>
                <a:lnTo>
                  <a:pt x="673189" y="397510"/>
                </a:lnTo>
                <a:lnTo>
                  <a:pt x="666810" y="394970"/>
                </a:lnTo>
                <a:lnTo>
                  <a:pt x="635328" y="387350"/>
                </a:lnTo>
                <a:lnTo>
                  <a:pt x="797236" y="387350"/>
                </a:lnTo>
                <a:lnTo>
                  <a:pt x="795609" y="393700"/>
                </a:lnTo>
                <a:lnTo>
                  <a:pt x="791876" y="398780"/>
                </a:lnTo>
                <a:lnTo>
                  <a:pt x="786363" y="403860"/>
                </a:lnTo>
                <a:lnTo>
                  <a:pt x="776435" y="424180"/>
                </a:lnTo>
                <a:lnTo>
                  <a:pt x="754941" y="448310"/>
                </a:lnTo>
                <a:lnTo>
                  <a:pt x="717707" y="495300"/>
                </a:lnTo>
                <a:lnTo>
                  <a:pt x="677450" y="537210"/>
                </a:lnTo>
                <a:lnTo>
                  <a:pt x="648355" y="575310"/>
                </a:lnTo>
                <a:lnTo>
                  <a:pt x="636945" y="595630"/>
                </a:lnTo>
                <a:lnTo>
                  <a:pt x="622721" y="629920"/>
                </a:lnTo>
                <a:lnTo>
                  <a:pt x="621555" y="641350"/>
                </a:lnTo>
                <a:lnTo>
                  <a:pt x="630351" y="646430"/>
                </a:lnTo>
                <a:lnTo>
                  <a:pt x="630155" y="652780"/>
                </a:lnTo>
                <a:lnTo>
                  <a:pt x="626951" y="659130"/>
                </a:lnTo>
                <a:lnTo>
                  <a:pt x="622557" y="664210"/>
                </a:lnTo>
                <a:lnTo>
                  <a:pt x="616973" y="666750"/>
                </a:lnTo>
                <a:lnTo>
                  <a:pt x="620609" y="670560"/>
                </a:lnTo>
                <a:lnTo>
                  <a:pt x="622492" y="673100"/>
                </a:lnTo>
                <a:lnTo>
                  <a:pt x="622625" y="676910"/>
                </a:lnTo>
                <a:lnTo>
                  <a:pt x="624174" y="693420"/>
                </a:lnTo>
                <a:lnTo>
                  <a:pt x="633170" y="718820"/>
                </a:lnTo>
                <a:lnTo>
                  <a:pt x="634692" y="735330"/>
                </a:lnTo>
                <a:lnTo>
                  <a:pt x="638068" y="739140"/>
                </a:lnTo>
                <a:lnTo>
                  <a:pt x="653543" y="744220"/>
                </a:lnTo>
                <a:lnTo>
                  <a:pt x="718906" y="753110"/>
                </a:lnTo>
                <a:close/>
              </a:path>
              <a:path w="1052830" h="779779">
                <a:moveTo>
                  <a:pt x="729083" y="763270"/>
                </a:moveTo>
                <a:lnTo>
                  <a:pt x="181241" y="763270"/>
                </a:lnTo>
                <a:lnTo>
                  <a:pt x="190794" y="751840"/>
                </a:lnTo>
                <a:lnTo>
                  <a:pt x="199925" y="750570"/>
                </a:lnTo>
                <a:lnTo>
                  <a:pt x="195663" y="745490"/>
                </a:lnTo>
                <a:lnTo>
                  <a:pt x="193857" y="741680"/>
                </a:lnTo>
                <a:lnTo>
                  <a:pt x="194136" y="737870"/>
                </a:lnTo>
                <a:lnTo>
                  <a:pt x="196500" y="735330"/>
                </a:lnTo>
                <a:lnTo>
                  <a:pt x="235198" y="704850"/>
                </a:lnTo>
                <a:lnTo>
                  <a:pt x="233792" y="701040"/>
                </a:lnTo>
                <a:lnTo>
                  <a:pt x="231653" y="698500"/>
                </a:lnTo>
                <a:lnTo>
                  <a:pt x="228782" y="697230"/>
                </a:lnTo>
                <a:lnTo>
                  <a:pt x="227128" y="690880"/>
                </a:lnTo>
                <a:lnTo>
                  <a:pt x="229289" y="688340"/>
                </a:lnTo>
                <a:lnTo>
                  <a:pt x="231746" y="687070"/>
                </a:lnTo>
                <a:lnTo>
                  <a:pt x="234498" y="684530"/>
                </a:lnTo>
                <a:lnTo>
                  <a:pt x="233462" y="678180"/>
                </a:lnTo>
                <a:lnTo>
                  <a:pt x="228240" y="674370"/>
                </a:lnTo>
                <a:lnTo>
                  <a:pt x="225742" y="671830"/>
                </a:lnTo>
                <a:lnTo>
                  <a:pt x="223126" y="661670"/>
                </a:lnTo>
                <a:lnTo>
                  <a:pt x="224865" y="659130"/>
                </a:lnTo>
                <a:lnTo>
                  <a:pt x="226788" y="655320"/>
                </a:lnTo>
                <a:lnTo>
                  <a:pt x="228896" y="651510"/>
                </a:lnTo>
                <a:lnTo>
                  <a:pt x="251635" y="636270"/>
                </a:lnTo>
                <a:lnTo>
                  <a:pt x="271250" y="627380"/>
                </a:lnTo>
                <a:lnTo>
                  <a:pt x="287252" y="628650"/>
                </a:lnTo>
                <a:lnTo>
                  <a:pt x="466233" y="628650"/>
                </a:lnTo>
                <a:lnTo>
                  <a:pt x="433836" y="637540"/>
                </a:lnTo>
                <a:lnTo>
                  <a:pt x="410701" y="640080"/>
                </a:lnTo>
                <a:lnTo>
                  <a:pt x="395985" y="643890"/>
                </a:lnTo>
                <a:lnTo>
                  <a:pt x="361104" y="656590"/>
                </a:lnTo>
                <a:lnTo>
                  <a:pt x="342875" y="665480"/>
                </a:lnTo>
                <a:lnTo>
                  <a:pt x="339026" y="669290"/>
                </a:lnTo>
                <a:lnTo>
                  <a:pt x="339883" y="673100"/>
                </a:lnTo>
                <a:lnTo>
                  <a:pt x="338995" y="676910"/>
                </a:lnTo>
                <a:lnTo>
                  <a:pt x="336362" y="679450"/>
                </a:lnTo>
                <a:lnTo>
                  <a:pt x="333931" y="683260"/>
                </a:lnTo>
                <a:lnTo>
                  <a:pt x="331412" y="684530"/>
                </a:lnTo>
                <a:lnTo>
                  <a:pt x="328805" y="685800"/>
                </a:lnTo>
                <a:lnTo>
                  <a:pt x="330065" y="689610"/>
                </a:lnTo>
                <a:lnTo>
                  <a:pt x="330748" y="693420"/>
                </a:lnTo>
                <a:lnTo>
                  <a:pt x="330853" y="697230"/>
                </a:lnTo>
                <a:lnTo>
                  <a:pt x="328655" y="707390"/>
                </a:lnTo>
                <a:lnTo>
                  <a:pt x="330210" y="712470"/>
                </a:lnTo>
                <a:lnTo>
                  <a:pt x="329993" y="723900"/>
                </a:lnTo>
                <a:lnTo>
                  <a:pt x="332560" y="726440"/>
                </a:lnTo>
                <a:lnTo>
                  <a:pt x="333661" y="730250"/>
                </a:lnTo>
                <a:lnTo>
                  <a:pt x="333296" y="735330"/>
                </a:lnTo>
                <a:lnTo>
                  <a:pt x="354861" y="751840"/>
                </a:lnTo>
                <a:lnTo>
                  <a:pt x="365613" y="753110"/>
                </a:lnTo>
                <a:lnTo>
                  <a:pt x="718906" y="753110"/>
                </a:lnTo>
                <a:lnTo>
                  <a:pt x="727328" y="760730"/>
                </a:lnTo>
                <a:lnTo>
                  <a:pt x="729083" y="763270"/>
                </a:lnTo>
                <a:close/>
              </a:path>
              <a:path w="1052830" h="779779">
                <a:moveTo>
                  <a:pt x="894802" y="753110"/>
                </a:moveTo>
                <a:lnTo>
                  <a:pt x="845367" y="753110"/>
                </a:lnTo>
                <a:lnTo>
                  <a:pt x="853504" y="750570"/>
                </a:lnTo>
                <a:lnTo>
                  <a:pt x="857677" y="746760"/>
                </a:lnTo>
                <a:lnTo>
                  <a:pt x="857884" y="745490"/>
                </a:lnTo>
                <a:lnTo>
                  <a:pt x="860004" y="728980"/>
                </a:lnTo>
                <a:lnTo>
                  <a:pt x="892666" y="728980"/>
                </a:lnTo>
                <a:lnTo>
                  <a:pt x="894240" y="746760"/>
                </a:lnTo>
                <a:lnTo>
                  <a:pt x="872331" y="746760"/>
                </a:lnTo>
                <a:lnTo>
                  <a:pt x="872839" y="751840"/>
                </a:lnTo>
                <a:lnTo>
                  <a:pt x="894689" y="751840"/>
                </a:lnTo>
                <a:lnTo>
                  <a:pt x="894802" y="753110"/>
                </a:lnTo>
                <a:close/>
              </a:path>
              <a:path w="1052830" h="779779">
                <a:moveTo>
                  <a:pt x="832328" y="737870"/>
                </a:moveTo>
                <a:lnTo>
                  <a:pt x="835184" y="734060"/>
                </a:lnTo>
                <a:lnTo>
                  <a:pt x="834286" y="735330"/>
                </a:lnTo>
                <a:lnTo>
                  <a:pt x="832328" y="737870"/>
                </a:lnTo>
                <a:close/>
              </a:path>
              <a:path w="1052830" h="779779">
                <a:moveTo>
                  <a:pt x="852028" y="737870"/>
                </a:moveTo>
                <a:lnTo>
                  <a:pt x="832328" y="737870"/>
                </a:lnTo>
                <a:lnTo>
                  <a:pt x="834286" y="735330"/>
                </a:lnTo>
                <a:lnTo>
                  <a:pt x="835184" y="734060"/>
                </a:lnTo>
                <a:lnTo>
                  <a:pt x="855382" y="734060"/>
                </a:lnTo>
                <a:lnTo>
                  <a:pt x="852028" y="737870"/>
                </a:lnTo>
                <a:close/>
              </a:path>
              <a:path w="1052830" h="779779">
                <a:moveTo>
                  <a:pt x="848674" y="741680"/>
                </a:moveTo>
                <a:lnTo>
                  <a:pt x="827999" y="741680"/>
                </a:lnTo>
                <a:lnTo>
                  <a:pt x="830834" y="739140"/>
                </a:lnTo>
                <a:lnTo>
                  <a:pt x="850910" y="739140"/>
                </a:lnTo>
                <a:lnTo>
                  <a:pt x="848674" y="741680"/>
                </a:lnTo>
                <a:close/>
              </a:path>
              <a:path w="1052830" h="779779">
                <a:moveTo>
                  <a:pt x="858373" y="741680"/>
                </a:moveTo>
                <a:lnTo>
                  <a:pt x="848674" y="741680"/>
                </a:lnTo>
                <a:lnTo>
                  <a:pt x="850910" y="739140"/>
                </a:lnTo>
                <a:lnTo>
                  <a:pt x="858699" y="739140"/>
                </a:lnTo>
                <a:lnTo>
                  <a:pt x="858373" y="741680"/>
                </a:lnTo>
                <a:close/>
              </a:path>
              <a:path w="1052830" h="779779">
                <a:moveTo>
                  <a:pt x="846438" y="744220"/>
                </a:moveTo>
                <a:lnTo>
                  <a:pt x="825936" y="744220"/>
                </a:lnTo>
                <a:lnTo>
                  <a:pt x="827027" y="742950"/>
                </a:lnTo>
                <a:lnTo>
                  <a:pt x="847556" y="742950"/>
                </a:lnTo>
                <a:lnTo>
                  <a:pt x="846438" y="744220"/>
                </a:lnTo>
                <a:close/>
              </a:path>
              <a:path w="1052830" h="779779">
                <a:moveTo>
                  <a:pt x="858047" y="744220"/>
                </a:moveTo>
                <a:lnTo>
                  <a:pt x="846438" y="744220"/>
                </a:lnTo>
                <a:lnTo>
                  <a:pt x="847556" y="742950"/>
                </a:lnTo>
                <a:lnTo>
                  <a:pt x="858210" y="742950"/>
                </a:lnTo>
                <a:lnTo>
                  <a:pt x="858047" y="744220"/>
                </a:lnTo>
                <a:close/>
              </a:path>
              <a:path w="1052830" h="779779">
                <a:moveTo>
                  <a:pt x="844233" y="751840"/>
                </a:moveTo>
                <a:lnTo>
                  <a:pt x="823193" y="751840"/>
                </a:lnTo>
                <a:lnTo>
                  <a:pt x="824723" y="746760"/>
                </a:lnTo>
                <a:lnTo>
                  <a:pt x="844202" y="746760"/>
                </a:lnTo>
                <a:lnTo>
                  <a:pt x="841966" y="749300"/>
                </a:lnTo>
                <a:lnTo>
                  <a:pt x="844233" y="751840"/>
                </a:lnTo>
                <a:close/>
              </a:path>
              <a:path w="1052830" h="779779">
                <a:moveTo>
                  <a:pt x="849435" y="751840"/>
                </a:moveTo>
                <a:lnTo>
                  <a:pt x="844233" y="751840"/>
                </a:lnTo>
                <a:lnTo>
                  <a:pt x="841966" y="749300"/>
                </a:lnTo>
                <a:lnTo>
                  <a:pt x="844202" y="746760"/>
                </a:lnTo>
                <a:lnTo>
                  <a:pt x="857677" y="746760"/>
                </a:lnTo>
                <a:lnTo>
                  <a:pt x="853504" y="750570"/>
                </a:lnTo>
                <a:lnTo>
                  <a:pt x="849435" y="751840"/>
                </a:lnTo>
                <a:close/>
              </a:path>
              <a:path w="1052830" h="779779">
                <a:moveTo>
                  <a:pt x="894689" y="751840"/>
                </a:moveTo>
                <a:lnTo>
                  <a:pt x="872839" y="751840"/>
                </a:lnTo>
                <a:lnTo>
                  <a:pt x="872331" y="746760"/>
                </a:lnTo>
                <a:lnTo>
                  <a:pt x="894240" y="746760"/>
                </a:lnTo>
                <a:lnTo>
                  <a:pt x="894689" y="751840"/>
                </a:lnTo>
                <a:close/>
              </a:path>
              <a:path w="1052830" h="779779">
                <a:moveTo>
                  <a:pt x="729961" y="764540"/>
                </a:moveTo>
                <a:lnTo>
                  <a:pt x="157784" y="764540"/>
                </a:lnTo>
                <a:lnTo>
                  <a:pt x="165477" y="751840"/>
                </a:lnTo>
                <a:lnTo>
                  <a:pt x="182563" y="751840"/>
                </a:lnTo>
                <a:lnTo>
                  <a:pt x="183379" y="755650"/>
                </a:lnTo>
                <a:lnTo>
                  <a:pt x="182938" y="759460"/>
                </a:lnTo>
                <a:lnTo>
                  <a:pt x="181241" y="763270"/>
                </a:lnTo>
                <a:lnTo>
                  <a:pt x="729083" y="763270"/>
                </a:lnTo>
                <a:lnTo>
                  <a:pt x="729961" y="764540"/>
                </a:lnTo>
                <a:close/>
              </a:path>
              <a:path w="1052830" h="779779">
                <a:moveTo>
                  <a:pt x="392025" y="753110"/>
                </a:moveTo>
                <a:lnTo>
                  <a:pt x="365613" y="753110"/>
                </a:lnTo>
                <a:lnTo>
                  <a:pt x="375558" y="751840"/>
                </a:lnTo>
                <a:lnTo>
                  <a:pt x="392025" y="753110"/>
                </a:lnTo>
                <a:close/>
              </a:path>
              <a:path w="1052830" h="779779">
                <a:moveTo>
                  <a:pt x="413264" y="753110"/>
                </a:moveTo>
                <a:lnTo>
                  <a:pt x="392025" y="753110"/>
                </a:lnTo>
                <a:lnTo>
                  <a:pt x="402799" y="751840"/>
                </a:lnTo>
                <a:lnTo>
                  <a:pt x="413264" y="753110"/>
                </a:lnTo>
                <a:close/>
              </a:path>
              <a:path w="1052830" h="779779">
                <a:moveTo>
                  <a:pt x="441063" y="753110"/>
                </a:moveTo>
                <a:lnTo>
                  <a:pt x="413264" y="753110"/>
                </a:lnTo>
                <a:lnTo>
                  <a:pt x="423836" y="751840"/>
                </a:lnTo>
                <a:lnTo>
                  <a:pt x="441063" y="753110"/>
                </a:lnTo>
                <a:close/>
              </a:path>
              <a:path w="1052830" h="779779">
                <a:moveTo>
                  <a:pt x="868334" y="768350"/>
                </a:moveTo>
                <a:lnTo>
                  <a:pt x="135740" y="768350"/>
                </a:lnTo>
                <a:lnTo>
                  <a:pt x="136627" y="755650"/>
                </a:lnTo>
                <a:lnTo>
                  <a:pt x="139259" y="754380"/>
                </a:lnTo>
                <a:lnTo>
                  <a:pt x="152114" y="753110"/>
                </a:lnTo>
                <a:lnTo>
                  <a:pt x="157047" y="754380"/>
                </a:lnTo>
                <a:lnTo>
                  <a:pt x="158322" y="758190"/>
                </a:lnTo>
                <a:lnTo>
                  <a:pt x="158568" y="762000"/>
                </a:lnTo>
                <a:lnTo>
                  <a:pt x="157784" y="764540"/>
                </a:lnTo>
                <a:lnTo>
                  <a:pt x="729961" y="764540"/>
                </a:lnTo>
                <a:lnTo>
                  <a:pt x="734431" y="765810"/>
                </a:lnTo>
                <a:lnTo>
                  <a:pt x="878735" y="765810"/>
                </a:lnTo>
                <a:lnTo>
                  <a:pt x="877032" y="767080"/>
                </a:lnTo>
                <a:lnTo>
                  <a:pt x="868334" y="768350"/>
                </a:lnTo>
                <a:close/>
              </a:path>
              <a:path w="1052830" h="779779">
                <a:moveTo>
                  <a:pt x="913947" y="779780"/>
                </a:moveTo>
                <a:lnTo>
                  <a:pt x="705" y="779780"/>
                </a:lnTo>
                <a:lnTo>
                  <a:pt x="0" y="763270"/>
                </a:lnTo>
                <a:lnTo>
                  <a:pt x="2255" y="760730"/>
                </a:lnTo>
                <a:lnTo>
                  <a:pt x="50160" y="767080"/>
                </a:lnTo>
                <a:lnTo>
                  <a:pt x="135740" y="768350"/>
                </a:lnTo>
                <a:lnTo>
                  <a:pt x="868334" y="768350"/>
                </a:lnTo>
                <a:lnTo>
                  <a:pt x="859637" y="769620"/>
                </a:lnTo>
                <a:lnTo>
                  <a:pt x="878359" y="770890"/>
                </a:lnTo>
                <a:lnTo>
                  <a:pt x="894021" y="770890"/>
                </a:lnTo>
                <a:lnTo>
                  <a:pt x="893919" y="772160"/>
                </a:lnTo>
                <a:lnTo>
                  <a:pt x="895271" y="774700"/>
                </a:lnTo>
                <a:lnTo>
                  <a:pt x="898177" y="777240"/>
                </a:lnTo>
                <a:lnTo>
                  <a:pt x="913947" y="779780"/>
                </a:lnTo>
                <a:close/>
              </a:path>
              <a:path w="1052830" h="779779">
                <a:moveTo>
                  <a:pt x="894021" y="770890"/>
                </a:moveTo>
                <a:lnTo>
                  <a:pt x="878359" y="770890"/>
                </a:lnTo>
                <a:lnTo>
                  <a:pt x="887641" y="768350"/>
                </a:lnTo>
                <a:lnTo>
                  <a:pt x="892895" y="768350"/>
                </a:lnTo>
                <a:lnTo>
                  <a:pt x="894122" y="769620"/>
                </a:lnTo>
                <a:lnTo>
                  <a:pt x="894021" y="770890"/>
                </a:lnTo>
                <a:close/>
              </a:path>
            </a:pathLst>
          </a:custGeom>
          <a:solidFill>
            <a:schemeClr val="tx1"/>
          </a:solidFill>
        </p:spPr>
        <p:txBody>
          <a:bodyPr wrap="square" lIns="0" tIns="0" rIns="0" bIns="0" rtlCol="0"/>
          <a:lstStyle/>
          <a:p>
            <a:endParaRPr sz="1154"/>
          </a:p>
        </p:txBody>
      </p:sp>
      <p:grpSp>
        <p:nvGrpSpPr>
          <p:cNvPr id="23" name="Group 22">
            <a:extLst>
              <a:ext uri="{FF2B5EF4-FFF2-40B4-BE49-F238E27FC236}">
                <a16:creationId xmlns:a16="http://schemas.microsoft.com/office/drawing/2014/main" id="{EC1EF302-AAB3-23CB-3C61-DEE7CF831976}"/>
              </a:ext>
            </a:extLst>
          </p:cNvPr>
          <p:cNvGrpSpPr/>
          <p:nvPr/>
        </p:nvGrpSpPr>
        <p:grpSpPr>
          <a:xfrm>
            <a:off x="7843273" y="7072884"/>
            <a:ext cx="1224114" cy="988017"/>
            <a:chOff x="5634149" y="7302339"/>
            <a:chExt cx="1381314" cy="1064217"/>
          </a:xfrm>
        </p:grpSpPr>
        <p:sp>
          <p:nvSpPr>
            <p:cNvPr id="6" name="object 6"/>
            <p:cNvSpPr/>
            <p:nvPr/>
          </p:nvSpPr>
          <p:spPr>
            <a:xfrm>
              <a:off x="6378114" y="7568381"/>
              <a:ext cx="318769" cy="266065"/>
            </a:xfrm>
            <a:custGeom>
              <a:avLst/>
              <a:gdLst/>
              <a:ahLst/>
              <a:cxnLst/>
              <a:rect l="l" t="t" r="r" b="b"/>
              <a:pathLst>
                <a:path w="318770" h="266065">
                  <a:moveTo>
                    <a:pt x="265176" y="266040"/>
                  </a:moveTo>
                  <a:lnTo>
                    <a:pt x="0" y="266040"/>
                  </a:lnTo>
                  <a:lnTo>
                    <a:pt x="52482" y="0"/>
                  </a:lnTo>
                  <a:lnTo>
                    <a:pt x="318579" y="0"/>
                  </a:lnTo>
                  <a:lnTo>
                    <a:pt x="265176" y="266040"/>
                  </a:lnTo>
                  <a:close/>
                </a:path>
              </a:pathLst>
            </a:custGeom>
            <a:solidFill>
              <a:srgbClr val="646464">
                <a:alpha val="40779"/>
              </a:srgbClr>
            </a:solidFill>
          </p:spPr>
          <p:txBody>
            <a:bodyPr wrap="square" lIns="0" tIns="0" rIns="0" bIns="0" rtlCol="0"/>
            <a:lstStyle/>
            <a:p>
              <a:endParaRPr sz="1154"/>
            </a:p>
          </p:txBody>
        </p:sp>
        <p:sp>
          <p:nvSpPr>
            <p:cNvPr id="8" name="object 8"/>
            <p:cNvSpPr/>
            <p:nvPr/>
          </p:nvSpPr>
          <p:spPr>
            <a:xfrm>
              <a:off x="6271299" y="7834426"/>
              <a:ext cx="637540" cy="532130"/>
            </a:xfrm>
            <a:custGeom>
              <a:avLst/>
              <a:gdLst/>
              <a:ahLst/>
              <a:cxnLst/>
              <a:rect l="l" t="t" r="r" b="b"/>
              <a:pathLst>
                <a:path w="637540" h="532129">
                  <a:moveTo>
                    <a:pt x="318579" y="266039"/>
                  </a:moveTo>
                  <a:lnTo>
                    <a:pt x="53403" y="266039"/>
                  </a:lnTo>
                  <a:lnTo>
                    <a:pt x="0" y="532079"/>
                  </a:lnTo>
                  <a:lnTo>
                    <a:pt x="265176" y="532079"/>
                  </a:lnTo>
                  <a:lnTo>
                    <a:pt x="318579" y="266039"/>
                  </a:lnTo>
                  <a:close/>
                </a:path>
                <a:path w="637540" h="532129">
                  <a:moveTo>
                    <a:pt x="637159" y="0"/>
                  </a:moveTo>
                  <a:lnTo>
                    <a:pt x="371983" y="0"/>
                  </a:lnTo>
                  <a:lnTo>
                    <a:pt x="318579" y="266039"/>
                  </a:lnTo>
                  <a:lnTo>
                    <a:pt x="584682" y="266039"/>
                  </a:lnTo>
                  <a:lnTo>
                    <a:pt x="637159" y="0"/>
                  </a:lnTo>
                  <a:close/>
                </a:path>
              </a:pathLst>
            </a:custGeom>
            <a:solidFill>
              <a:srgbClr val="646464">
                <a:alpha val="40779"/>
              </a:srgbClr>
            </a:solidFill>
          </p:spPr>
          <p:txBody>
            <a:bodyPr wrap="square" lIns="0" tIns="0" rIns="0" bIns="0" rtlCol="0"/>
            <a:lstStyle/>
            <a:p>
              <a:endParaRPr sz="1154"/>
            </a:p>
          </p:txBody>
        </p:sp>
        <p:sp>
          <p:nvSpPr>
            <p:cNvPr id="9" name="object 9"/>
            <p:cNvSpPr/>
            <p:nvPr/>
          </p:nvSpPr>
          <p:spPr>
            <a:xfrm>
              <a:off x="6696694" y="7302339"/>
              <a:ext cx="318769" cy="266065"/>
            </a:xfrm>
            <a:custGeom>
              <a:avLst/>
              <a:gdLst/>
              <a:ahLst/>
              <a:cxnLst/>
              <a:rect l="l" t="t" r="r" b="b"/>
              <a:pathLst>
                <a:path w="318770" h="266065">
                  <a:moveTo>
                    <a:pt x="265176" y="266040"/>
                  </a:moveTo>
                  <a:lnTo>
                    <a:pt x="0" y="266040"/>
                  </a:lnTo>
                  <a:lnTo>
                    <a:pt x="53403" y="0"/>
                  </a:lnTo>
                  <a:lnTo>
                    <a:pt x="318579" y="0"/>
                  </a:lnTo>
                  <a:lnTo>
                    <a:pt x="265176" y="266040"/>
                  </a:lnTo>
                  <a:close/>
                </a:path>
              </a:pathLst>
            </a:custGeom>
            <a:solidFill>
              <a:srgbClr val="646464">
                <a:alpha val="40779"/>
              </a:srgbClr>
            </a:solidFill>
          </p:spPr>
          <p:txBody>
            <a:bodyPr wrap="square" lIns="0" tIns="0" rIns="0" bIns="0" rtlCol="0"/>
            <a:lstStyle/>
            <a:p>
              <a:endParaRPr sz="1154"/>
            </a:p>
          </p:txBody>
        </p:sp>
        <p:sp>
          <p:nvSpPr>
            <p:cNvPr id="10" name="object 10"/>
            <p:cNvSpPr/>
            <p:nvPr/>
          </p:nvSpPr>
          <p:spPr>
            <a:xfrm>
              <a:off x="6165420" y="7302339"/>
              <a:ext cx="318769" cy="266065"/>
            </a:xfrm>
            <a:custGeom>
              <a:avLst/>
              <a:gdLst/>
              <a:ahLst/>
              <a:cxnLst/>
              <a:rect l="l" t="t" r="r" b="b"/>
              <a:pathLst>
                <a:path w="318770" h="266065">
                  <a:moveTo>
                    <a:pt x="265176" y="266040"/>
                  </a:moveTo>
                  <a:lnTo>
                    <a:pt x="0" y="266040"/>
                  </a:lnTo>
                  <a:lnTo>
                    <a:pt x="53403" y="0"/>
                  </a:lnTo>
                  <a:lnTo>
                    <a:pt x="318579" y="0"/>
                  </a:lnTo>
                  <a:lnTo>
                    <a:pt x="265176" y="266040"/>
                  </a:lnTo>
                  <a:close/>
                </a:path>
              </a:pathLst>
            </a:custGeom>
            <a:solidFill>
              <a:srgbClr val="646464">
                <a:alpha val="40779"/>
              </a:srgbClr>
            </a:solidFill>
          </p:spPr>
          <p:txBody>
            <a:bodyPr wrap="square" lIns="0" tIns="0" rIns="0" bIns="0" rtlCol="0"/>
            <a:lstStyle/>
            <a:p>
              <a:endParaRPr sz="1154"/>
            </a:p>
          </p:txBody>
        </p:sp>
        <p:sp>
          <p:nvSpPr>
            <p:cNvPr id="11" name="object 11"/>
            <p:cNvSpPr/>
            <p:nvPr/>
          </p:nvSpPr>
          <p:spPr>
            <a:xfrm>
              <a:off x="5634149" y="7302339"/>
              <a:ext cx="318769" cy="266065"/>
            </a:xfrm>
            <a:custGeom>
              <a:avLst/>
              <a:gdLst/>
              <a:ahLst/>
              <a:cxnLst/>
              <a:rect l="l" t="t" r="r" b="b"/>
              <a:pathLst>
                <a:path w="318770" h="266065">
                  <a:moveTo>
                    <a:pt x="265175" y="266040"/>
                  </a:moveTo>
                  <a:lnTo>
                    <a:pt x="0" y="266040"/>
                  </a:lnTo>
                  <a:lnTo>
                    <a:pt x="53403" y="0"/>
                  </a:lnTo>
                  <a:lnTo>
                    <a:pt x="318579" y="0"/>
                  </a:lnTo>
                  <a:lnTo>
                    <a:pt x="265175" y="266040"/>
                  </a:lnTo>
                  <a:close/>
                </a:path>
              </a:pathLst>
            </a:custGeom>
            <a:solidFill>
              <a:srgbClr val="646464">
                <a:alpha val="40779"/>
              </a:srgbClr>
            </a:solidFill>
          </p:spPr>
          <p:txBody>
            <a:bodyPr wrap="square" lIns="0" tIns="0" rIns="0" bIns="0" rtlCol="0"/>
            <a:lstStyle/>
            <a:p>
              <a:endParaRPr sz="1154"/>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4256" y="309722"/>
            <a:ext cx="7933544" cy="8529478"/>
            <a:chOff x="1204019" y="486078"/>
            <a:chExt cx="6568440" cy="9086850"/>
          </a:xfrm>
        </p:grpSpPr>
        <p:pic>
          <p:nvPicPr>
            <p:cNvPr id="3" name="object 3"/>
            <p:cNvPicPr/>
            <p:nvPr/>
          </p:nvPicPr>
          <p:blipFill>
            <a:blip r:embed="rId2" cstate="print"/>
            <a:stretch>
              <a:fillRect/>
            </a:stretch>
          </p:blipFill>
          <p:spPr>
            <a:xfrm>
              <a:off x="1204019" y="486078"/>
              <a:ext cx="6568380" cy="9086848"/>
            </a:xfrm>
            <a:prstGeom prst="rect">
              <a:avLst/>
            </a:prstGeom>
          </p:spPr>
        </p:pic>
        <p:pic>
          <p:nvPicPr>
            <p:cNvPr id="4" name="object 4"/>
            <p:cNvPicPr/>
            <p:nvPr/>
          </p:nvPicPr>
          <p:blipFill>
            <a:blip r:embed="rId3" cstate="print"/>
            <a:stretch>
              <a:fillRect/>
            </a:stretch>
          </p:blipFill>
          <p:spPr>
            <a:xfrm>
              <a:off x="2687544" y="4253191"/>
              <a:ext cx="3377568" cy="1651626"/>
            </a:xfrm>
            <a:prstGeom prst="rect">
              <a:avLst/>
            </a:prstGeom>
          </p:spPr>
        </p:pic>
      </p:grpSp>
      <p:sp>
        <p:nvSpPr>
          <p:cNvPr id="6" name="object 6"/>
          <p:cNvSpPr txBox="1">
            <a:spLocks noGrp="1"/>
          </p:cNvSpPr>
          <p:nvPr>
            <p:ph type="sldNum" sz="quarter" idx="7"/>
          </p:nvPr>
        </p:nvSpPr>
        <p:spPr>
          <a:xfrm>
            <a:off x="4191000" y="9269264"/>
            <a:ext cx="1288414" cy="179536"/>
          </a:xfrm>
          <a:prstGeom prst="rect">
            <a:avLst/>
          </a:prstGeom>
        </p:spPr>
        <p:txBody>
          <a:bodyPr vert="horz" wrap="square" lIns="0" tIns="0" rIns="0" bIns="0" rtlCol="0">
            <a:spAutoFit/>
          </a:bodyPr>
          <a:lstStyle/>
          <a:p>
            <a:pPr marL="12701">
              <a:lnSpc>
                <a:spcPts val="1410"/>
              </a:lnSpc>
              <a:tabLst>
                <a:tab pos="1237070" algn="l"/>
              </a:tabLst>
            </a:pPr>
            <a:r>
              <a:rPr spc="70" dirty="0"/>
              <a:t>P</a:t>
            </a:r>
            <a:r>
              <a:rPr spc="25" dirty="0"/>
              <a:t>a</a:t>
            </a:r>
            <a:r>
              <a:rPr spc="136" dirty="0"/>
              <a:t>g</a:t>
            </a:r>
            <a:r>
              <a:rPr spc="36" dirty="0"/>
              <a:t>e</a:t>
            </a:r>
            <a:r>
              <a:rPr spc="-94" dirty="0"/>
              <a:t> </a:t>
            </a:r>
            <a:r>
              <a:rPr spc="125" dirty="0"/>
              <a:t>6</a:t>
            </a:r>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1152576" y="1123352"/>
            <a:ext cx="3776063"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Field studies</a:t>
            </a:r>
          </a:p>
        </p:txBody>
      </p:sp>
      <p:grpSp>
        <p:nvGrpSpPr>
          <p:cNvPr id="22" name="object 22"/>
          <p:cNvGrpSpPr/>
          <p:nvPr/>
        </p:nvGrpSpPr>
        <p:grpSpPr>
          <a:xfrm>
            <a:off x="8053706" y="915670"/>
            <a:ext cx="1014094" cy="532130"/>
            <a:chOff x="5981679" y="777243"/>
            <a:chExt cx="1014094" cy="532130"/>
          </a:xfrm>
        </p:grpSpPr>
        <p:sp>
          <p:nvSpPr>
            <p:cNvPr id="23" name="object 23"/>
            <p:cNvSpPr/>
            <p:nvPr/>
          </p:nvSpPr>
          <p:spPr>
            <a:xfrm>
              <a:off x="6163510" y="959075"/>
              <a:ext cx="831850" cy="350520"/>
            </a:xfrm>
            <a:custGeom>
              <a:avLst/>
              <a:gdLst/>
              <a:ahLst/>
              <a:cxnLst/>
              <a:rect l="l" t="t" r="r" b="b"/>
              <a:pathLst>
                <a:path w="831850" h="350519">
                  <a:moveTo>
                    <a:pt x="812598" y="350111"/>
                  </a:moveTo>
                  <a:lnTo>
                    <a:pt x="19049" y="350111"/>
                  </a:lnTo>
                  <a:lnTo>
                    <a:pt x="11634" y="348614"/>
                  </a:lnTo>
                  <a:lnTo>
                    <a:pt x="5579" y="344532"/>
                  </a:lnTo>
                  <a:lnTo>
                    <a:pt x="1496" y="338476"/>
                  </a:lnTo>
                  <a:lnTo>
                    <a:pt x="0" y="331064"/>
                  </a:lnTo>
                  <a:lnTo>
                    <a:pt x="0" y="19046"/>
                  </a:lnTo>
                  <a:lnTo>
                    <a:pt x="1496" y="11634"/>
                  </a:lnTo>
                  <a:lnTo>
                    <a:pt x="5579" y="5579"/>
                  </a:lnTo>
                  <a:lnTo>
                    <a:pt x="11634" y="1496"/>
                  </a:lnTo>
                  <a:lnTo>
                    <a:pt x="19047" y="0"/>
                  </a:lnTo>
                  <a:lnTo>
                    <a:pt x="812600" y="0"/>
                  </a:lnTo>
                  <a:lnTo>
                    <a:pt x="820013" y="1496"/>
                  </a:lnTo>
                  <a:lnTo>
                    <a:pt x="826068" y="5579"/>
                  </a:lnTo>
                  <a:lnTo>
                    <a:pt x="830151" y="11634"/>
                  </a:lnTo>
                  <a:lnTo>
                    <a:pt x="831647" y="19046"/>
                  </a:lnTo>
                  <a:lnTo>
                    <a:pt x="831647" y="331064"/>
                  </a:lnTo>
                  <a:lnTo>
                    <a:pt x="830151" y="338476"/>
                  </a:lnTo>
                  <a:lnTo>
                    <a:pt x="826068" y="344532"/>
                  </a:lnTo>
                  <a:lnTo>
                    <a:pt x="820013" y="348614"/>
                  </a:lnTo>
                  <a:lnTo>
                    <a:pt x="812598" y="350111"/>
                  </a:lnTo>
                  <a:close/>
                </a:path>
              </a:pathLst>
            </a:custGeom>
            <a:solidFill>
              <a:srgbClr val="F58585"/>
            </a:solidFill>
          </p:spPr>
          <p:txBody>
            <a:bodyPr wrap="square" lIns="0" tIns="0" rIns="0" bIns="0" rtlCol="0"/>
            <a:lstStyle/>
            <a:p>
              <a:pPr algn="ctr"/>
              <a:r>
                <a:rPr lang="en-US" dirty="0"/>
                <a:t>20</a:t>
              </a:r>
              <a:endParaRPr dirty="0"/>
            </a:p>
          </p:txBody>
        </p:sp>
        <p:sp>
          <p:nvSpPr>
            <p:cNvPr id="24" name="object 24"/>
            <p:cNvSpPr/>
            <p:nvPr/>
          </p:nvSpPr>
          <p:spPr>
            <a:xfrm>
              <a:off x="5981679" y="77724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2" cstate="print"/>
            <a:stretch>
              <a:fillRect/>
            </a:stretch>
          </p:blipFill>
          <p:spPr>
            <a:xfrm>
              <a:off x="6144557" y="867730"/>
              <a:ext cx="108584" cy="165592"/>
            </a:xfrm>
            <a:prstGeom prst="rect">
              <a:avLst/>
            </a:prstGeom>
          </p:spPr>
        </p:pic>
      </p:grpSp>
      <p:sp>
        <p:nvSpPr>
          <p:cNvPr id="28" name="TextBox 27">
            <a:extLst>
              <a:ext uri="{FF2B5EF4-FFF2-40B4-BE49-F238E27FC236}">
                <a16:creationId xmlns:a16="http://schemas.microsoft.com/office/drawing/2014/main" id="{B5A87E31-FD4E-DE77-0D46-A64207A95EC6}"/>
              </a:ext>
            </a:extLst>
          </p:cNvPr>
          <p:cNvSpPr txBox="1"/>
          <p:nvPr/>
        </p:nvSpPr>
        <p:spPr>
          <a:xfrm>
            <a:off x="1152576" y="2667000"/>
            <a:ext cx="7915224" cy="4801314"/>
          </a:xfrm>
          <a:prstGeom prst="rect">
            <a:avLst/>
          </a:prstGeom>
          <a:noFill/>
          <a:ln>
            <a:solidFill>
              <a:schemeClr val="tx1"/>
            </a:solidFill>
          </a:ln>
        </p:spPr>
        <p:txBody>
          <a:bodyPr wrap="square" rtlCol="0">
            <a:spAutoFit/>
          </a:bodyPr>
          <a:lstStyle/>
          <a:p>
            <a:pPr algn="just"/>
            <a:r>
              <a:rPr lang="en-ID" dirty="0"/>
              <a:t>	</a:t>
            </a:r>
            <a:r>
              <a:rPr lang="en-US" dirty="0"/>
              <a:t>The MEMLUR application aims to help teenagers recognize interests and talents, guiding them in determining goals or suitable jobs. Research methods include creating user personas through interviews, implementing UX Journeys for effective user experience, as well as literature studies of adolescent developmental psychology and similar applications. Research variables include the introduction of interests, the effectiveness of the career determination process, and the sustainability of application use.
	The research process involves developing an ENTHRALLING app with interest and talent identification features. User testing is conducted to validate the functionality and effectiveness of the application. Data analysis is carried out by statistical methods to evaluate hypotheses and derive conclusions. The expectation of the results of the study is to provide deep insight into the effectiveness of the MEMURING application in helping adolescents determine the appropriate career.
	The implications and benefits of research include a positive impact on adolescent career development, providing recommendations for application development, and contributing to practical understanding in the recognition of interests and talents in adolescence.</a:t>
            </a:r>
          </a:p>
        </p:txBody>
      </p:sp>
      <p:sp>
        <p:nvSpPr>
          <p:cNvPr id="9" name="Slide Number Placeholder 8">
            <a:extLst>
              <a:ext uri="{FF2B5EF4-FFF2-40B4-BE49-F238E27FC236}">
                <a16:creationId xmlns:a16="http://schemas.microsoft.com/office/drawing/2014/main" id="{8AF735C5-CF6C-B578-2107-B0A49EAD5982}"/>
              </a:ext>
            </a:extLst>
          </p:cNvPr>
          <p:cNvSpPr>
            <a:spLocks noGrp="1"/>
          </p:cNvSpPr>
          <p:nvPr>
            <p:ph type="sldNum" sz="quarter" idx="7"/>
          </p:nvPr>
        </p:nvSpPr>
        <p:spPr>
          <a:xfrm>
            <a:off x="4191000" y="926177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9</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31610</TotalTime>
  <Words>6233</Words>
  <Application>Microsoft Office PowerPoint</Application>
  <PresentationFormat>Custom</PresentationFormat>
  <Paragraphs>848</Paragraphs>
  <Slides>62</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Arial</vt:lpstr>
      <vt:lpstr>Brush Script MT</vt:lpstr>
      <vt:lpstr>Calibri</vt:lpstr>
      <vt:lpstr>Eurostile</vt:lpstr>
      <vt:lpstr>Gabriola</vt:lpstr>
      <vt:lpstr>Google Sans</vt:lpstr>
      <vt:lpstr>Lucida Sans Unicode</vt:lpstr>
      <vt:lpstr>Tahoma</vt:lpstr>
      <vt:lpstr>Times New Roman</vt:lpstr>
      <vt:lpstr>Trebuchet MS</vt:lpstr>
      <vt:lpstr>Verdana</vt:lpstr>
      <vt:lpstr>Office Theme</vt:lpstr>
      <vt:lpstr>UXJourney</vt:lpstr>
      <vt:lpstr>UXJourney</vt:lpstr>
      <vt:lpstr>UXJourney</vt:lpstr>
      <vt:lpstr>Hello This is my UX Diary</vt:lpstr>
      <vt:lpstr>UXJourney</vt:lpstr>
      <vt:lpstr>UX Journey Activities Checklist</vt:lpstr>
      <vt:lpstr>My Goals</vt:lpstr>
      <vt:lpstr>PowerPoint Presentation</vt:lpstr>
      <vt:lpstr>Field studies</vt:lpstr>
      <vt:lpstr>SWOT analysis</vt:lpstr>
      <vt:lpstr>Competitor</vt:lpstr>
      <vt:lpstr>Hypotheses</vt:lpstr>
      <vt:lpstr>Hypotheses Explanation</vt:lpstr>
      <vt:lpstr>Identify Behavioral Variables</vt:lpstr>
      <vt:lpstr>Variable Explanation</vt:lpstr>
      <vt:lpstr>PowerPoint Presentation</vt:lpstr>
      <vt:lpstr>1 5-minute prepare questions</vt:lpstr>
      <vt:lpstr>Prepared questions</vt:lpstr>
      <vt:lpstr>Creativity is  intelligence  having fun Albert Einstein</vt:lpstr>
      <vt:lpstr>Meet stakeholder</vt:lpstr>
      <vt:lpstr>Findings</vt:lpstr>
      <vt:lpstr>PowerPoint Presentation</vt:lpstr>
      <vt:lpstr>PowerPoint Presentation</vt:lpstr>
      <vt:lpstr>PowerPoint Presentation</vt:lpstr>
      <vt:lpstr>PowerPoint Presentation</vt:lpstr>
      <vt:lpstr>PowerPoint Presentation</vt:lpstr>
      <vt:lpstr>Map Interview</vt:lpstr>
      <vt:lpstr>Map Interview</vt:lpstr>
      <vt:lpstr>Significant Behaviour Patterns</vt:lpstr>
      <vt:lpstr>Pattern Explanation</vt:lpstr>
      <vt:lpstr>PowerPoint Presentation</vt:lpstr>
      <vt:lpstr>Synthesize Explanation</vt:lpstr>
      <vt:lpstr>Want your</vt:lpstr>
      <vt:lpstr>Check for Redundancy and Completeness</vt:lpstr>
      <vt:lpstr>Expand Description and Variable</vt:lpstr>
      <vt:lpstr>Persona</vt:lpstr>
      <vt:lpstr>PowerPoint Presentation</vt:lpstr>
      <vt:lpstr>PowerPoint Presentation</vt:lpstr>
      <vt:lpstr>PowerPoint Presentation</vt:lpstr>
      <vt:lpstr>PowerPoint Presentation</vt:lpstr>
      <vt:lpstr>User Scenario and Stories</vt:lpstr>
      <vt:lpstr>PowerPoint Presentation</vt:lpstr>
      <vt:lpstr>Wireframing</vt:lpstr>
      <vt:lpstr>Wireframing</vt:lpstr>
      <vt:lpstr>Wireframing</vt:lpstr>
      <vt:lpstr>Wireframing</vt:lpstr>
      <vt:lpstr>Wireframing</vt:lpstr>
      <vt:lpstr>PowerPoint Presentation</vt:lpstr>
      <vt:lpstr>Qual &amp; Quant</vt:lpstr>
      <vt:lpstr>AB Testing</vt:lpstr>
      <vt:lpstr>AB Testing</vt:lpstr>
      <vt:lpstr>AB Testing</vt:lpstr>
      <vt:lpstr>Verification</vt:lpstr>
      <vt:lpstr>Objective Explanation</vt:lpstr>
      <vt:lpstr>Objective Behavioral Variables</vt:lpstr>
      <vt:lpstr>Acceptance Criteria</vt:lpstr>
      <vt:lpstr>Acceptance Criteria</vt:lpstr>
      <vt:lpstr>Acceptance Criteria</vt:lpstr>
      <vt:lpstr>Acceptance Criteria</vt:lpstr>
      <vt:lpstr>PowerPoint Presentation</vt:lpstr>
      <vt:lpstr>Follow up</vt:lpstr>
      <vt:lpstr>UXJourney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Journey</dc:title>
  <dc:creator>Wahyu kusuma</dc:creator>
  <cp:keywords>DAFQ8Z54f1A,BAD6O5PdSWg</cp:keywords>
  <cp:lastModifiedBy>Fadillah</cp:lastModifiedBy>
  <cp:revision>21</cp:revision>
  <dcterms:created xsi:type="dcterms:W3CDTF">2023-07-19T12:21:58Z</dcterms:created>
  <dcterms:modified xsi:type="dcterms:W3CDTF">2024-01-09T15:36:21Z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2023-04-04T00:00:00Z</vt:filetime>
  </property>
  <property fmtid="{D5CDD505-2E9C-101B-9397-08002B2CF9AE}" pid="3" name="Creator">
    <vt:lpwstr>Canva</vt:lpwstr>
  </property>
  <property fmtid="{D5CDD505-2E9C-101B-9397-08002B2CF9AE}" pid="4" name="LastSaved">
    <vt:filetime>2023-07-19T00:00:00Z</vt:filetime>
  </property>
</Properties>
</file>